
<file path=[Content_Types].xml><?xml version="1.0" encoding="utf-8"?>
<Types xmlns="http://schemas.openxmlformats.org/package/2006/content-types">
  <Override PartName="/ppt/slides/slide14.xml" ContentType="application/vnd.openxmlformats-officedocument.presentationml.slide+xml"/>
  <Override PartName="/ppt/slideLayouts/slideLayout8.xml" ContentType="application/vnd.openxmlformats-officedocument.presentationml.slideLayout+xml"/>
  <Override PartName="/ppt/slides/slide52.xml" ContentType="application/vnd.openxmlformats-officedocument.presentationml.slide+xml"/>
  <Override PartName="/ppt/slides/slide49.xml" ContentType="application/vnd.openxmlformats-officedocument.presentationml.slide+xml"/>
  <Override PartName="/ppt/slides/slide33.xml" ContentType="application/vnd.openxmlformats-officedocument.presentationml.slide+xml"/>
  <Override PartName="/ppt/notesSlides/notesSlide30.xml" ContentType="application/vnd.openxmlformats-officedocument.presentationml.notesSlide+xml"/>
  <Default Extension="bin" ContentType="application/vnd.openxmlformats-officedocument.presentationml.printerSettings"/>
  <Override PartName="/ppt/notesSlides/notesSlide13.xml" ContentType="application/vnd.openxmlformats-officedocument.presentationml.notesSlide+xml"/>
  <Default Extension="wmf" ContentType="image/x-wmf"/>
  <Override PartName="/ppt/notesSlides/notesSlide29.xml" ContentType="application/vnd.openxmlformats-officedocument.presentationml.notesSlide+xml"/>
  <Override PartName="/ppt/notesSlides/notesSlide2.xml" ContentType="application/vnd.openxmlformats-officedocument.presentationml.notesSlide+xml"/>
  <Override PartName="/ppt/slides/slide18.xml" ContentType="application/vnd.openxmlformats-officedocument.presentationml.slide+xml"/>
  <Override PartName="/ppt/slides/slide37.xml" ContentType="application/vnd.openxmlformats-officedocument.presentationml.slide+xml"/>
  <Override PartName="/ppt/slides/slide56.xml" ContentType="application/vnd.openxmlformats-officedocument.presentationml.slide+xml"/>
  <Override PartName="/ppt/slides/slide3.xml" ContentType="application/vnd.openxmlformats-officedocument.presentationml.slide+xml"/>
  <Override PartName="/ppt/slideLayouts/slideLayout1.xml" ContentType="application/vnd.openxmlformats-officedocument.presentationml.slideLayout+xml"/>
  <Override PartName="/ppt/notesSlides/notesSlide34.xml" ContentType="application/vnd.openxmlformats-officedocument.presentationml.notesSlide+xml"/>
  <Override PartName="/ppt/slides/slide23.xml" ContentType="application/vnd.openxmlformats-officedocument.presentationml.slide+xml"/>
  <Override PartName="/ppt/slides/slide42.xml" ContentType="application/vnd.openxmlformats-officedocument.presentationml.slide+xml"/>
  <Override PartName="/ppt/theme/theme1.xml" ContentType="application/vnd.openxmlformats-officedocument.theme+xml"/>
  <Override PartName="/ppt/slideLayouts/slideLayout10.xml" ContentType="application/vnd.openxmlformats-officedocument.presentationml.slideLayout+xml"/>
  <Override PartName="/ppt/notesSlides/notesSlide17.xml" ContentType="application/vnd.openxmlformats-officedocument.presentationml.notesSlide+xml"/>
  <Override PartName="/ppt/notesSlides/notesSlide36.xml" ContentType="application/vnd.openxmlformats-officedocument.presentationml.notesSlide+xml"/>
  <Override PartName="/ppt/notesSlides/notesSlide6.xml" ContentType="application/vnd.openxmlformats-officedocument.presentationml.notesSlide+xml"/>
  <Override PartName="/ppt/notesSlides/notesSlide22.xml" ContentType="application/vnd.openxmlformats-officedocument.presentationml.notesSlide+xml"/>
  <Override PartName="/ppt/slides/slide7.xml" ContentType="application/vnd.openxmlformats-officedocument.presentationml.slide+xml"/>
  <Override PartName="/ppt/slideLayouts/slideLayout5.xml" ContentType="application/vnd.openxmlformats-officedocument.presentationml.slideLayout+xml"/>
  <Override PartName="/ppt/slides/slide30.xml" ContentType="application/vnd.openxmlformats-officedocument.presentationml.slide+xml"/>
  <Override PartName="/ppt/slides/slide27.xml" ContentType="application/vnd.openxmlformats-officedocument.presentationml.slide+xml"/>
  <Override PartName="/ppt/slides/slide11.xml" ContentType="application/vnd.openxmlformats-officedocument.presentationml.slide+xml"/>
  <Default Extension="tiff" ContentType="image/tiff"/>
  <Override PartName="/ppt/slides/slide46.xml" ContentType="application/vnd.openxmlformats-officedocument.presentationml.slide+xml"/>
  <Override PartName="/ppt/notesSlides/notesSlide8.xml" ContentType="application/vnd.openxmlformats-officedocument.presentationml.notesSlide+xml"/>
  <Override PartName="/ppt/notesSlides/notesSlide26.xml" ContentType="application/vnd.openxmlformats-officedocument.presentationml.notesSlide+xml"/>
  <Override PartName="/ppt/slideLayouts/slideLayout9.xml" ContentType="application/vnd.openxmlformats-officedocument.presentationml.slideLayout+xml"/>
  <Override PartName="/ppt/slides/slide34.xml" ContentType="application/vnd.openxmlformats-officedocument.presentationml.slide+xml"/>
  <Override PartName="/ppt/slides/slide53.xml" ContentType="application/vnd.openxmlformats-officedocument.presentationml.slide+xml"/>
  <Override PartName="/ppt/slides/slide15.xml" ContentType="application/vnd.openxmlformats-officedocument.presentationml.slide+xml"/>
  <Override PartName="/ppt/notesSlides/notesSlide31.xml" ContentType="application/vnd.openxmlformats-officedocument.presentationml.notesSlide+xml"/>
  <Override PartName="/ppt/slides/slide20.xml" ContentType="application/vnd.openxmlformats-officedocument.presentationml.slide+xml"/>
  <Override PartName="/ppt/presProps.xml" ContentType="application/vnd.openxmlformats-officedocument.presentationml.presProps+xml"/>
  <Override PartName="/ppt/notesSlides/notesSlide14.xml" ContentType="application/vnd.openxmlformats-officedocument.presentationml.notesSlide+xml"/>
  <Override PartName="/ppt/notesSlides/notesSlide3.xml" ContentType="application/vnd.openxmlformats-officedocument.presentationml.notesSlide+xml"/>
  <Override PartName="/ppt/slides/slide19.xml" ContentType="application/vnd.openxmlformats-officedocument.presentationml.slide+xml"/>
  <Override PartName="/ppt/slides/slide38.xml" ContentType="application/vnd.openxmlformats-officedocument.presentationml.slide+xml"/>
  <Override PartName="/ppt/slides/slide57.xml" ContentType="application/vnd.openxmlformats-officedocument.presentationml.slide+xml"/>
  <Override PartName="/ppt/slides/slide4.xml" ContentType="application/vnd.openxmlformats-officedocument.presentationml.slide+xml"/>
  <Override PartName="/ppt/slideLayouts/slideLayout2.xml" ContentType="application/vnd.openxmlformats-officedocument.presentationml.slideLayout+xml"/>
  <Override PartName="/ppt/notesSlides/notesSlide35.xml" ContentType="application/vnd.openxmlformats-officedocument.presentationml.notesSlide+xml"/>
  <Override PartName="/ppt/slides/slide24.xml" ContentType="application/vnd.openxmlformats-officedocument.presentationml.slide+xml"/>
  <Override PartName="/ppt/slides/slide43.xml" ContentType="application/vnd.openxmlformats-officedocument.presentationml.slide+xml"/>
  <Override PartName="/ppt/theme/theme2.xml" ContentType="application/vnd.openxmlformats-officedocument.theme+xml"/>
  <Override PartName="/ppt/slideLayouts/slideLayout11.xml" ContentType="application/vnd.openxmlformats-officedocument.presentationml.slideLayout+xml"/>
  <Override PartName="/ppt/notesSlides/notesSlide18.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ppt/notesSlides/notesSlide7.xml" ContentType="application/vnd.openxmlformats-officedocument.presentationml.notesSlide+xml"/>
  <Default Extension="jpeg" ContentType="image/jpeg"/>
  <Override PartName="/ppt/notesSlides/notesSlide23.xml" ContentType="application/vnd.openxmlformats-officedocument.presentationml.notesSlide+xml"/>
  <Override PartName="/ppt/slides/slide8.xml" ContentType="application/vnd.openxmlformats-officedocument.presentationml.slide+xml"/>
  <Override PartName="/ppt/slides/slide12.xml" ContentType="application/vnd.openxmlformats-officedocument.presentationml.slide+xml"/>
  <Override PartName="/ppt/slideLayouts/slideLayout6.xml" ContentType="application/vnd.openxmlformats-officedocument.presentationml.slideLayout+xml"/>
  <Override PartName="/ppt/slides/slide28.xml" ContentType="application/vnd.openxmlformats-officedocument.presentationml.slide+xml"/>
  <Override PartName="/ppt/slides/slide50.xml" ContentType="application/vnd.openxmlformats-officedocument.presentationml.slide+xml"/>
  <Override PartName="/ppt/slides/slide47.xml" ContentType="application/vnd.openxmlformats-officedocument.presentationml.slide+xml"/>
  <Override PartName="/ppt/slides/slide31.xml" ContentType="application/vnd.openxmlformats-officedocument.presentationml.slide+xml"/>
  <Override PartName="/ppt/notesSlides/notesSlide9.xml" ContentType="application/vnd.openxmlformats-officedocument.presentationml.notesSlide+xml"/>
  <Override PartName="/ppt/notesSlides/notesSlide11.xml" ContentType="application/vnd.openxmlformats-officedocument.presentationml.notesSlide+xml"/>
  <Default Extension="rels" ContentType="application/vnd.openxmlformats-package.relationships+xml"/>
  <Override PartName="/ppt/notesSlides/notesSlide27.xml" ContentType="application/vnd.openxmlformats-officedocument.presentationml.notesSlide+xml"/>
  <Override PartName="/ppt/slides/slide16.xml" ContentType="application/vnd.openxmlformats-officedocument.presentationml.slide+xml"/>
  <Override PartName="/ppt/slides/slide35.xml" ContentType="application/vnd.openxmlformats-officedocument.presentationml.slide+xml"/>
  <Override PartName="/ppt/slides/slide54.xml" ContentType="application/vnd.openxmlformats-officedocument.presentationml.slide+xml"/>
  <Override PartName="/ppt/slides/slide1.xml" ContentType="application/vnd.openxmlformats-officedocument.presentationml.slide+xml"/>
  <Override PartName="/ppt/notesSlides/notesSlide32.xml" ContentType="application/vnd.openxmlformats-officedocument.presentationml.notesSlide+xml"/>
  <Override PartName="/ppt/slides/slide21.xml" ContentType="application/vnd.openxmlformats-officedocument.presentationml.slide+xml"/>
  <Override PartName="/ppt/slides/slide40.xml" ContentType="application/vnd.openxmlformats-officedocument.presentationml.slide+xml"/>
  <Override PartName="/ppt/notesSlides/notesSlide15.xml" ContentType="application/vnd.openxmlformats-officedocument.presentationml.notesSlide+xml"/>
  <Override PartName="/ppt/notesSlides/notesSlide4.xml" ContentType="application/vnd.openxmlformats-officedocument.presentationml.notesSlide+xml"/>
  <Override PartName="/ppt/slides/slide39.xml" ContentType="application/vnd.openxmlformats-officedocument.presentationml.slide+xml"/>
  <Override PartName="/ppt/slides/slide58.xml" ContentType="application/vnd.openxmlformats-officedocument.presentationml.slide+xml"/>
  <Override PartName="/ppt/notesSlides/notesSlide20.xml" ContentType="application/vnd.openxmlformats-officedocument.presentationml.notesSlide+xml"/>
  <Override PartName="/ppt/slides/slide5.xml" ContentType="application/vnd.openxmlformats-officedocument.presentationml.slide+xml"/>
  <Override PartName="/ppt/slideMasters/slideMaster1.xml" ContentType="application/vnd.openxmlformats-officedocument.presentationml.slideMaster+xml"/>
  <Override PartName="/ppt/slideLayouts/slideLayout3.xml" ContentType="application/vnd.openxmlformats-officedocument.presentationml.slideLayout+xml"/>
  <Override PartName="/ppt/slides/slide25.xml" ContentType="application/vnd.openxmlformats-officedocument.presentationml.slide+xml"/>
  <Override PartName="/ppt/slides/slide44.xml" ContentType="application/vnd.openxmlformats-officedocument.presentationml.slide+xml"/>
  <Default Extension="mp3" ContentType="audio/unknown"/>
  <Override PartName="/ppt/slideLayouts/slideLayout12.xml" ContentType="application/vnd.openxmlformats-officedocument.presentationml.slideLayout+xml"/>
  <Override PartName="/ppt/notesSlides/notesSlide19.xml" ContentType="application/vnd.openxmlformats-officedocument.presentationml.notesSlide+xml"/>
  <Override PartName="/ppt/notesSlides/notesSlide24.xml" ContentType="application/vnd.openxmlformats-officedocument.presentationml.notesSlide+xml"/>
  <Override PartName="/ppt/slides/slide9.xml" ContentType="application/vnd.openxmlformats-officedocument.presentationml.slide+xml"/>
  <Override PartName="/ppt/slides/slide13.xml" ContentType="application/vnd.openxmlformats-officedocument.presentationml.slide+xml"/>
  <Default Extension="xml" ContentType="application/xml"/>
  <Override PartName="/ppt/tableStyles.xml" ContentType="application/vnd.openxmlformats-officedocument.presentationml.tableStyles+xml"/>
  <Override PartName="/ppt/slides/slide51.xml" ContentType="application/vnd.openxmlformats-officedocument.presentationml.slide+xml"/>
  <Override PartName="/ppt/slides/slide48.xml" ContentType="application/vnd.openxmlformats-officedocument.presentationml.slide+xml"/>
  <Override PartName="/ppt/notesSlides/notesSlide10.xml" ContentType="application/vnd.openxmlformats-officedocument.presentationml.notesSlide+xml"/>
  <Override PartName="/ppt/slideLayouts/slideLayout7.xml" ContentType="application/vnd.openxmlformats-officedocument.presentationml.slideLayout+xml"/>
  <Override PartName="/ppt/slides/slide32.xml" ContentType="application/vnd.openxmlformats-officedocument.presentationml.slide+xml"/>
  <Override PartName="/ppt/viewProps.xml" ContentType="application/vnd.openxmlformats-officedocument.presentationml.viewProps+xml"/>
  <Override PartName="/ppt/slides/slide29.xml" ContentType="application/vnd.openxmlformats-officedocument.presentationml.slide+xml"/>
  <Override PartName="/docProps/app.xml" ContentType="application/vnd.openxmlformats-officedocument.extended-properties+xml"/>
  <Override PartName="/ppt/notesMasters/notesMaster1.xml" ContentType="application/vnd.openxmlformats-officedocument.presentationml.notesMaster+xml"/>
  <Override PartName="/ppt/notesSlides/notesSlide12.xml" ContentType="application/vnd.openxmlformats-officedocument.presentationml.notesSlide+xml"/>
  <Override PartName="/ppt/notesSlides/notesSlide28.xml" ContentType="application/vnd.openxmlformats-officedocument.presentationml.notesSlide+xml"/>
  <Override PartName="/ppt/notesSlides/notesSlide1.xml" ContentType="application/vnd.openxmlformats-officedocument.presentationml.notesSlide+xml"/>
  <Override PartName="/ppt/slides/slide17.xml" ContentType="application/vnd.openxmlformats-officedocument.presentationml.slide+xml"/>
  <Override PartName="/ppt/slides/slide36.xml" ContentType="application/vnd.openxmlformats-officedocument.presentationml.slide+xml"/>
  <Override PartName="/ppt/slides/slide55.xml" ContentType="application/vnd.openxmlformats-officedocument.presentationml.slide+xml"/>
  <Override PartName="/ppt/presentation.xml" ContentType="application/vnd.openxmlformats-officedocument.presentationml.presentation.main+xml"/>
  <Override PartName="/ppt/slides/slide2.xml" ContentType="application/vnd.openxmlformats-officedocument.presentationml.slide+xml"/>
  <Override PartName="/ppt/notesSlides/notesSlide33.xml" ContentType="application/vnd.openxmlformats-officedocument.presentationml.notesSlide+xml"/>
  <Override PartName="/ppt/slides/slide22.xml" ContentType="application/vnd.openxmlformats-officedocument.presentationml.slide+xml"/>
  <Override PartName="/ppt/slides/slide41.xml" ContentType="application/vnd.openxmlformats-officedocument.presentationml.slide+xml"/>
  <Override PartName="/ppt/notesSlides/notesSlide16.xml" ContentType="application/vnd.openxmlformats-officedocument.presentationml.notesSlide+xml"/>
  <Override PartName="/ppt/notesSlides/notesSlide5.xml" ContentType="application/vnd.openxmlformats-officedocument.presentationml.notesSlide+xml"/>
  <Override PartName="/ppt/notesSlides/notesSlide21.xml" ContentType="application/vnd.openxmlformats-officedocument.presentationml.notesSlide+xml"/>
  <Override PartName="/ppt/slides/slide6.xml" ContentType="application/vnd.openxmlformats-officedocument.presentationml.slide+xml"/>
  <Override PartName="/ppt/slideLayouts/slideLayout4.xml" ContentType="application/vnd.openxmlformats-officedocument.presentationml.slideLayout+xml"/>
  <Override PartName="/ppt/slides/slide10.xml" ContentType="application/vnd.openxmlformats-officedocument.presentationml.slide+xml"/>
  <Override PartName="/ppt/slides/slide26.xml" ContentType="application/vnd.openxmlformats-officedocument.presentationml.slide+xml"/>
  <Override PartName="/ppt/slides/slide45.xml" ContentType="application/vnd.openxmlformats-officedocument.presentationml.slide+xml"/>
  <Override PartName="/ppt/slideLayouts/slideLayout13.xml" ContentType="application/vnd.openxmlformats-officedocument.presentationml.slideLayout+xml"/>
  <Default Extension="png" ContentType="image/png"/>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48" r:id="rId1"/>
  </p:sldMasterIdLst>
  <p:notesMasterIdLst>
    <p:notesMasterId r:id="rId60"/>
  </p:notesMasterIdLst>
  <p:sldIdLst>
    <p:sldId id="284" r:id="rId2"/>
    <p:sldId id="279" r:id="rId3"/>
    <p:sldId id="271" r:id="rId4"/>
    <p:sldId id="270" r:id="rId5"/>
    <p:sldId id="274" r:id="rId6"/>
    <p:sldId id="272" r:id="rId7"/>
    <p:sldId id="273" r:id="rId8"/>
    <p:sldId id="260" r:id="rId9"/>
    <p:sldId id="282" r:id="rId10"/>
    <p:sldId id="261" r:id="rId11"/>
    <p:sldId id="262" r:id="rId12"/>
    <p:sldId id="263" r:id="rId13"/>
    <p:sldId id="264" r:id="rId14"/>
    <p:sldId id="265" r:id="rId15"/>
    <p:sldId id="300" r:id="rId16"/>
    <p:sldId id="304" r:id="rId17"/>
    <p:sldId id="302" r:id="rId18"/>
    <p:sldId id="305" r:id="rId19"/>
    <p:sldId id="312" r:id="rId20"/>
    <p:sldId id="313" r:id="rId21"/>
    <p:sldId id="314" r:id="rId22"/>
    <p:sldId id="301" r:id="rId23"/>
    <p:sldId id="276" r:id="rId24"/>
    <p:sldId id="275" r:id="rId25"/>
    <p:sldId id="266" r:id="rId26"/>
    <p:sldId id="296" r:id="rId27"/>
    <p:sldId id="318" r:id="rId28"/>
    <p:sldId id="319" r:id="rId29"/>
    <p:sldId id="320" r:id="rId30"/>
    <p:sldId id="322" r:id="rId31"/>
    <p:sldId id="326" r:id="rId32"/>
    <p:sldId id="321" r:id="rId33"/>
    <p:sldId id="267" r:id="rId34"/>
    <p:sldId id="268" r:id="rId35"/>
    <p:sldId id="293" r:id="rId36"/>
    <p:sldId id="285" r:id="rId37"/>
    <p:sldId id="286" r:id="rId38"/>
    <p:sldId id="294" r:id="rId39"/>
    <p:sldId id="289" r:id="rId40"/>
    <p:sldId id="290" r:id="rId41"/>
    <p:sldId id="291" r:id="rId42"/>
    <p:sldId id="295" r:id="rId43"/>
    <p:sldId id="287" r:id="rId44"/>
    <p:sldId id="292" r:id="rId45"/>
    <p:sldId id="288" r:id="rId46"/>
    <p:sldId id="280" r:id="rId47"/>
    <p:sldId id="283" r:id="rId48"/>
    <p:sldId id="297" r:id="rId49"/>
    <p:sldId id="298" r:id="rId50"/>
    <p:sldId id="299" r:id="rId51"/>
    <p:sldId id="317" r:id="rId52"/>
    <p:sldId id="307" r:id="rId53"/>
    <p:sldId id="308" r:id="rId54"/>
    <p:sldId id="309" r:id="rId55"/>
    <p:sldId id="310" r:id="rId56"/>
    <p:sldId id="315" r:id="rId57"/>
    <p:sldId id="316" r:id="rId58"/>
    <p:sldId id="281" r:id="rId5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extLst>
    <p:ext uri="{E76CE94A-603C-4142-B9EB-6D1370010A27}">
      <p14:discardImageEditData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0"/>
    </p:ext>
    <p:ext uri="{D31A062A-798A-4329-ABDD-BBA856620510}">
      <p14:defaultImageDpi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34602" autoAdjust="0"/>
    <p:restoredTop sz="99592" autoAdjust="0"/>
  </p:normalViewPr>
  <p:slideViewPr>
    <p:cSldViewPr>
      <p:cViewPr varScale="1">
        <p:scale>
          <a:sx n="145" d="100"/>
          <a:sy n="145" d="100"/>
        </p:scale>
        <p:origin x="-176" y="-96"/>
      </p:cViewPr>
      <p:guideLst>
        <p:guide orient="horz" pos="2160"/>
        <p:guide pos="2880"/>
      </p:guideLst>
    </p:cSldViewPr>
  </p:slideViewPr>
  <p:outlineViewPr>
    <p:cViewPr>
      <p:scale>
        <a:sx n="33" d="100"/>
        <a:sy n="33" d="100"/>
      </p:scale>
      <p:origin x="0" y="16120"/>
    </p:cViewPr>
    <p:sldLst>
      <p:sld r:id="rId1" collapse="1"/>
    </p:sldLst>
  </p:outlineViewPr>
  <p:notesTextViewPr>
    <p:cViewPr>
      <p:scale>
        <a:sx n="1" d="1"/>
        <a:sy n="1" d="1"/>
      </p:scale>
      <p:origin x="0" y="0"/>
    </p:cViewPr>
  </p:notesTextViewPr>
  <p:sorterViewPr>
    <p:cViewPr varScale="1">
      <p:scale>
        <a:sx n="100" d="100"/>
        <a:sy n="100" d="100"/>
      </p:scale>
      <p:origin x="0" y="438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viewProps" Target="viewProps.xml"/><Relationship Id="rId64" Type="http://schemas.openxmlformats.org/officeDocument/2006/relationships/theme" Target="theme/theme1.xml"/><Relationship Id="rId65" Type="http://schemas.openxmlformats.org/officeDocument/2006/relationships/tableStyles" Target="tableStyle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notesMaster" Target="notesMasters/notesMaster1.xml"/><Relationship Id="rId61" Type="http://schemas.openxmlformats.org/officeDocument/2006/relationships/printerSettings" Target="printerSettings/printerSettings1.bin"/><Relationship Id="rId62" Type="http://schemas.openxmlformats.org/officeDocument/2006/relationships/presProps" Target="pres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_rels/viewProps.xml.rels><?xml version="1.0" encoding="UTF-8" standalone="yes"?>
<Relationships xmlns="http://schemas.openxmlformats.org/package/2006/relationships"><Relationship Id="rId1"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C672F15-67B0-4CCD-87FB-96F529299CCC}" type="datetimeFigureOut">
              <a:rPr lang="en-US" smtClean="0"/>
              <a:pPr/>
              <a:t>3/10/12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7FFF2A1-3EAE-4A5F-930A-CA5E7E669F46}"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6408099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FFF2A1-3EAE-4A5F-930A-CA5E7E669F46}" type="slidenum">
              <a:rPr lang="en-US" smtClean="0"/>
              <a:pPr/>
              <a:t>1</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836778030"/>
      </p:ext>
    </p:extLst>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FFF2A1-3EAE-4A5F-930A-CA5E7E669F46}" type="slidenum">
              <a:rPr lang="en-US" smtClean="0"/>
              <a:pPr/>
              <a:t>10</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51164493"/>
      </p:ext>
    </p:extLst>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FFF2A1-3EAE-4A5F-930A-CA5E7E669F46}" type="slidenum">
              <a:rPr lang="en-US" smtClean="0"/>
              <a:pPr/>
              <a:t>11</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311806645"/>
      </p:ext>
    </p:extLst>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FFF2A1-3EAE-4A5F-930A-CA5E7E669F46}" type="slidenum">
              <a:rPr lang="en-US" smtClean="0"/>
              <a:pPr/>
              <a:t>12</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062019939"/>
      </p:ext>
    </p:extLst>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FFF2A1-3EAE-4A5F-930A-CA5E7E669F46}" type="slidenum">
              <a:rPr lang="en-US" smtClean="0"/>
              <a:pPr/>
              <a:t>13</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25953727"/>
      </p:ext>
    </p:extLst>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FFF2A1-3EAE-4A5F-930A-CA5E7E669F46}" type="slidenum">
              <a:rPr lang="en-US" smtClean="0"/>
              <a:pPr/>
              <a:t>14</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311806645"/>
      </p:ext>
    </p:extLst>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FFF2A1-3EAE-4A5F-930A-CA5E7E669F46}" type="slidenum">
              <a:rPr lang="en-US" smtClean="0"/>
              <a:pPr/>
              <a:t>23</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317062968"/>
      </p:ext>
    </p:extLst>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FFF2A1-3EAE-4A5F-930A-CA5E7E669F46}" type="slidenum">
              <a:rPr lang="en-US" smtClean="0"/>
              <a:pPr/>
              <a:t>24</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652534631"/>
      </p:ext>
    </p:extLst>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FFF2A1-3EAE-4A5F-930A-CA5E7E669F46}" type="slidenum">
              <a:rPr lang="en-US" smtClean="0"/>
              <a:pPr/>
              <a:t>25</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187315661"/>
      </p:ext>
    </p:extLst>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FFF2A1-3EAE-4A5F-930A-CA5E7E669F46}" type="slidenum">
              <a:rPr lang="en-US" smtClean="0"/>
              <a:pPr/>
              <a:t>26</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928603750"/>
      </p:ext>
    </p:extLst>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FFF2A1-3EAE-4A5F-930A-CA5E7E669F46}" type="slidenum">
              <a:rPr lang="en-US" smtClean="0"/>
              <a:pPr/>
              <a:t>33</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931234935"/>
      </p:ext>
    </p:extLst>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FFF2A1-3EAE-4A5F-930A-CA5E7E669F46}" type="slidenum">
              <a:rPr lang="en-US" smtClean="0"/>
              <a:pPr/>
              <a:t>2</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080166681"/>
      </p:ext>
    </p:extLst>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FFF2A1-3EAE-4A5F-930A-CA5E7E669F46}" type="slidenum">
              <a:rPr lang="en-US" smtClean="0"/>
              <a:pPr/>
              <a:t>34</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992726577"/>
      </p:ext>
    </p:extLst>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FFF2A1-3EAE-4A5F-930A-CA5E7E669F46}" type="slidenum">
              <a:rPr lang="en-US" smtClean="0"/>
              <a:pPr/>
              <a:t>35</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038500539"/>
      </p:ext>
    </p:extLst>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FFF2A1-3EAE-4A5F-930A-CA5E7E669F46}" type="slidenum">
              <a:rPr lang="en-US" smtClean="0"/>
              <a:pPr/>
              <a:t>36</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542038060"/>
      </p:ext>
    </p:extLst>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FFF2A1-3EAE-4A5F-930A-CA5E7E669F46}" type="slidenum">
              <a:rPr lang="en-US" smtClean="0"/>
              <a:pPr/>
              <a:t>37</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542038060"/>
      </p:ext>
    </p:extLst>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FFF2A1-3EAE-4A5F-930A-CA5E7E669F46}" type="slidenum">
              <a:rPr lang="en-US" smtClean="0"/>
              <a:pPr/>
              <a:t>38</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038500539"/>
      </p:ext>
    </p:extLst>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FFF2A1-3EAE-4A5F-930A-CA5E7E669F46}" type="slidenum">
              <a:rPr lang="en-US" smtClean="0"/>
              <a:pPr/>
              <a:t>39</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542038060"/>
      </p:ext>
    </p:extLst>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FFF2A1-3EAE-4A5F-930A-CA5E7E669F46}" type="slidenum">
              <a:rPr lang="en-US" smtClean="0"/>
              <a:pPr/>
              <a:t>40</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542038060"/>
      </p:ext>
    </p:extLst>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FFF2A1-3EAE-4A5F-930A-CA5E7E669F46}" type="slidenum">
              <a:rPr lang="en-US" smtClean="0"/>
              <a:pPr/>
              <a:t>41</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542038060"/>
      </p:ext>
    </p:extLst>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FFF2A1-3EAE-4A5F-930A-CA5E7E669F46}" type="slidenum">
              <a:rPr lang="en-US" smtClean="0"/>
              <a:pPr/>
              <a:t>42</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038500539"/>
      </p:ext>
    </p:extLst>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FFF2A1-3EAE-4A5F-930A-CA5E7E669F46}" type="slidenum">
              <a:rPr lang="en-US" smtClean="0"/>
              <a:pPr/>
              <a:t>43</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542038060"/>
      </p:ext>
    </p:extLst>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FFF2A1-3EAE-4A5F-930A-CA5E7E669F46}" type="slidenum">
              <a:rPr lang="en-US" smtClean="0"/>
              <a:pPr/>
              <a:t>3</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574255769"/>
      </p:ext>
    </p:extLst>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FFF2A1-3EAE-4A5F-930A-CA5E7E669F46}" type="slidenum">
              <a:rPr lang="en-US" smtClean="0"/>
              <a:pPr/>
              <a:t>44</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542038060"/>
      </p:ext>
    </p:extLst>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FFF2A1-3EAE-4A5F-930A-CA5E7E669F46}" type="slidenum">
              <a:rPr lang="en-US" smtClean="0"/>
              <a:pPr/>
              <a:t>45</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542038060"/>
      </p:ext>
    </p:extLst>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FFF2A1-3EAE-4A5F-930A-CA5E7E669F46}" type="slidenum">
              <a:rPr lang="en-US" smtClean="0"/>
              <a:pPr/>
              <a:t>46</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534617619"/>
      </p:ext>
    </p:extLst>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FFF2A1-3EAE-4A5F-930A-CA5E7E669F46}" type="slidenum">
              <a:rPr lang="en-US" smtClean="0"/>
              <a:pPr/>
              <a:t>47</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749449775"/>
      </p:ext>
    </p:extLst>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FFF2A1-3EAE-4A5F-930A-CA5E7E669F46}" type="slidenum">
              <a:rPr lang="en-US" smtClean="0"/>
              <a:pPr/>
              <a:t>48</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198382975"/>
      </p:ext>
    </p:extLst>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FFF2A1-3EAE-4A5F-930A-CA5E7E669F46}" type="slidenum">
              <a:rPr lang="en-US" smtClean="0"/>
              <a:pPr/>
              <a:t>49</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090092720"/>
      </p:ext>
    </p:extLst>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FFF2A1-3EAE-4A5F-930A-CA5E7E669F46}" type="slidenum">
              <a:rPr lang="en-US" smtClean="0"/>
              <a:pPr/>
              <a:t>50</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808581558"/>
      </p:ext>
    </p:extLst>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FFF2A1-3EAE-4A5F-930A-CA5E7E669F46}" type="slidenum">
              <a:rPr lang="en-US" smtClean="0"/>
              <a:pPr/>
              <a:t>58</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641576130"/>
      </p:ext>
    </p:extLst>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FFF2A1-3EAE-4A5F-930A-CA5E7E669F46}" type="slidenum">
              <a:rPr lang="en-US" smtClean="0"/>
              <a:pPr/>
              <a:t>4</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590460056"/>
      </p:ext>
    </p:extLst>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FFF2A1-3EAE-4A5F-930A-CA5E7E669F46}" type="slidenum">
              <a:rPr lang="en-US" smtClean="0"/>
              <a:pPr/>
              <a:t>5</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050457557"/>
      </p:ext>
    </p:extLst>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FFF2A1-3EAE-4A5F-930A-CA5E7E669F46}" type="slidenum">
              <a:rPr lang="en-US" smtClean="0"/>
              <a:pPr/>
              <a:t>6</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252572876"/>
      </p:ext>
    </p:extLst>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FFF2A1-3EAE-4A5F-930A-CA5E7E669F46}" type="slidenum">
              <a:rPr lang="en-US" smtClean="0"/>
              <a:pPr/>
              <a:t>7</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681213374"/>
      </p:ext>
    </p:extLst>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FFF2A1-3EAE-4A5F-930A-CA5E7E669F46}" type="slidenum">
              <a:rPr lang="en-US" smtClean="0"/>
              <a:pPr/>
              <a:t>8</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03733306"/>
      </p:ext>
    </p:extLst>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FFF2A1-3EAE-4A5F-930A-CA5E7E669F46}" type="slidenum">
              <a:rPr lang="en-US" smtClean="0"/>
              <a:pPr/>
              <a:t>9</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7312608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832964C-CCF6-4D81-9388-20BD52352E66}" type="datetimeFigureOut">
              <a:rPr lang="en-US" smtClean="0"/>
              <a:pPr/>
              <a:t>3/10/12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66657D-BE1A-4BA8-B024-AFF22DF0BE26}"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263651499"/>
      </p:ext>
    </p:extLst>
  </p:cSld>
  <p:clrMapOvr>
    <a:masterClrMapping/>
  </p:clrMapOvr>
  <mc:AlternateContent>
    <mc:Choice xmlns="" xmlns:a="http://schemas.openxmlformats.org/drawingml/2006/main" xmlns:r="http://schemas.openxmlformats.org/officeDocument/2006/relationships" xmlns:p="http://schemas.openxmlformats.org/presentationml/2006/main" xmlns:p14="http://schemas.microsoft.com/office/powerpoint/2010/main" xmlns:mc="http://schemas.openxmlformats.org/markup-compatibility/2006" xmlns:mv="urn:schemas-microsoft-com:mac:vml" Requires="p14">
      <p:transition spd="slow" p14:dur="2000" advClick="0"/>
    </mc:Choice>
    <mc:Fallback>
      <p:transition spd="slow" advClick="0"/>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832964C-CCF6-4D81-9388-20BD52352E66}" type="datetimeFigureOut">
              <a:rPr lang="en-US" smtClean="0"/>
              <a:pPr/>
              <a:t>3/10/12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66657D-BE1A-4BA8-B024-AFF22DF0BE26}"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05641012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832964C-CCF6-4D81-9388-20BD52352E66}" type="datetimeFigureOut">
              <a:rPr lang="en-US" smtClean="0"/>
              <a:pPr/>
              <a:t>3/10/12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66657D-BE1A-4BA8-B024-AFF22DF0BE26}"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914396190"/>
      </p:ext>
    </p:extLst>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832964C-CCF6-4D81-9388-20BD52352E66}" type="datetimeFigureOut">
              <a:rPr lang="en-US" smtClean="0"/>
              <a:pPr/>
              <a:t>3/10/12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66657D-BE1A-4BA8-B024-AFF22DF0BE26}"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06361779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1_Custom Layout">
    <p:spTree>
      <p:nvGrpSpPr>
        <p:cNvPr id="1" name=""/>
        <p:cNvGrpSpPr/>
        <p:nvPr/>
      </p:nvGrpSpPr>
      <p:grpSpPr>
        <a:xfrm>
          <a:off x="0" y="0"/>
          <a:ext cx="0" cy="0"/>
          <a:chOff x="0" y="0"/>
          <a:chExt cx="0" cy="0"/>
        </a:xfrm>
      </p:grpSpPr>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1458271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832964C-CCF6-4D81-9388-20BD52352E66}" type="datetimeFigureOut">
              <a:rPr lang="en-US" smtClean="0"/>
              <a:pPr/>
              <a:t>3/10/12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66657D-BE1A-4BA8-B024-AFF22DF0BE26}"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493628081"/>
      </p:ext>
    </p:extLst>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832964C-CCF6-4D81-9388-20BD52352E66}" type="datetimeFigureOut">
              <a:rPr lang="en-US" smtClean="0"/>
              <a:pPr/>
              <a:t>3/10/12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66657D-BE1A-4BA8-B024-AFF22DF0BE26}"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776308581"/>
      </p:ext>
    </p:extLst>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832964C-CCF6-4D81-9388-20BD52352E66}" type="datetimeFigureOut">
              <a:rPr lang="en-US" smtClean="0"/>
              <a:pPr/>
              <a:t>3/10/12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66657D-BE1A-4BA8-B024-AFF22DF0BE26}"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157693148"/>
      </p:ext>
    </p:extLst>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832964C-CCF6-4D81-9388-20BD52352E66}" type="datetimeFigureOut">
              <a:rPr lang="en-US" smtClean="0"/>
              <a:pPr/>
              <a:t>3/10/12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A66657D-BE1A-4BA8-B024-AFF22DF0BE26}"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547223094"/>
      </p:ext>
    </p:extLst>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832964C-CCF6-4D81-9388-20BD52352E66}" type="datetimeFigureOut">
              <a:rPr lang="en-US" smtClean="0"/>
              <a:pPr/>
              <a:t>3/10/12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A66657D-BE1A-4BA8-B024-AFF22DF0BE26}"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52329169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832964C-CCF6-4D81-9388-20BD52352E66}" type="datetimeFigureOut">
              <a:rPr lang="en-US" smtClean="0"/>
              <a:pPr/>
              <a:t>3/10/12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A66657D-BE1A-4BA8-B024-AFF22DF0BE26}" type="slidenum">
              <a:rPr lang="en-US" smtClean="0"/>
              <a:pPr/>
              <a:t>‹#›</a:t>
            </a:fld>
            <a:endParaRPr lang="en-US"/>
          </a:p>
        </p:txBody>
      </p:sp>
      <p:sp>
        <p:nvSpPr>
          <p:cNvPr id="7" name="Text Placeholder 6"/>
          <p:cNvSpPr>
            <a:spLocks noGrp="1"/>
          </p:cNvSpPr>
          <p:nvPr>
            <p:ph type="body" sz="quarter" idx="13"/>
          </p:nvPr>
        </p:nvSpPr>
        <p:spPr>
          <a:xfrm>
            <a:off x="457200" y="1752600"/>
            <a:ext cx="82296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51723730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Example/Nonexample_Text">
    <p:spTree>
      <p:nvGrpSpPr>
        <p:cNvPr id="1" name=""/>
        <p:cNvGrpSpPr/>
        <p:nvPr/>
      </p:nvGrpSpPr>
      <p:grpSpPr>
        <a:xfrm>
          <a:off x="0" y="0"/>
          <a:ext cx="0" cy="0"/>
          <a:chOff x="0" y="0"/>
          <a:chExt cx="0" cy="0"/>
        </a:xfrm>
      </p:grpSpPr>
      <p:sp>
        <p:nvSpPr>
          <p:cNvPr id="20" name="Text Placeholder 19"/>
          <p:cNvSpPr>
            <a:spLocks noGrp="1"/>
          </p:cNvSpPr>
          <p:nvPr>
            <p:ph type="body" sz="quarter" idx="15" hasCustomPrompt="1"/>
          </p:nvPr>
        </p:nvSpPr>
        <p:spPr>
          <a:xfrm>
            <a:off x="685800" y="4724400"/>
            <a:ext cx="3429000" cy="1371600"/>
          </a:xfrm>
        </p:spPr>
        <p:txBody>
          <a:bodyPr>
            <a:normAutofit/>
          </a:bodyPr>
          <a:lstStyle>
            <a:lvl1pPr marL="0" indent="0">
              <a:buFontTx/>
              <a:buNone/>
              <a:defRPr sz="1600" baseline="0"/>
            </a:lvl1pPr>
          </a:lstStyle>
          <a:p>
            <a:pPr lvl="0"/>
            <a:r>
              <a:rPr lang="en-US" dirty="0" smtClean="0"/>
              <a:t>Insert guidance</a:t>
            </a:r>
            <a:endParaRPr lang="en-US" dirty="0"/>
          </a:p>
        </p:txBody>
      </p:sp>
      <p:sp>
        <p:nvSpPr>
          <p:cNvPr id="22" name="Text Placeholder 21"/>
          <p:cNvSpPr>
            <a:spLocks noGrp="1"/>
          </p:cNvSpPr>
          <p:nvPr>
            <p:ph type="body" sz="quarter" idx="16" hasCustomPrompt="1"/>
          </p:nvPr>
        </p:nvSpPr>
        <p:spPr>
          <a:xfrm>
            <a:off x="4953000" y="4724400"/>
            <a:ext cx="3429000" cy="1371600"/>
          </a:xfrm>
        </p:spPr>
        <p:txBody>
          <a:bodyPr>
            <a:normAutofit/>
          </a:bodyPr>
          <a:lstStyle>
            <a:lvl1pPr marL="0" indent="0">
              <a:buFontTx/>
              <a:buNone/>
              <a:defRPr sz="1600" baseline="0"/>
            </a:lvl1pPr>
          </a:lstStyle>
          <a:p>
            <a:pPr lvl="0"/>
            <a:r>
              <a:rPr lang="en-US" dirty="0" smtClean="0"/>
              <a:t>Insert guidance</a:t>
            </a:r>
            <a:endParaRPr lang="en-US" dirty="0"/>
          </a:p>
        </p:txBody>
      </p:sp>
      <p:sp>
        <p:nvSpPr>
          <p:cNvPr id="25" name="Text Placeholder 24"/>
          <p:cNvSpPr>
            <a:spLocks noGrp="1"/>
          </p:cNvSpPr>
          <p:nvPr>
            <p:ph type="body" sz="quarter" idx="17" hasCustomPrompt="1"/>
          </p:nvPr>
        </p:nvSpPr>
        <p:spPr>
          <a:xfrm>
            <a:off x="685800" y="304800"/>
            <a:ext cx="7696200" cy="609600"/>
          </a:xfrm>
        </p:spPr>
        <p:txBody>
          <a:bodyPr>
            <a:normAutofit/>
          </a:bodyPr>
          <a:lstStyle>
            <a:lvl1pPr marL="0" indent="0">
              <a:buNone/>
              <a:defRPr sz="1600" baseline="0"/>
            </a:lvl1pPr>
          </a:lstStyle>
          <a:p>
            <a:pPr lvl="0"/>
            <a:r>
              <a:rPr lang="en-US" sz="1600" dirty="0" smtClean="0"/>
              <a:t>Insert question</a:t>
            </a:r>
            <a:endParaRPr lang="en-US" dirty="0"/>
          </a:p>
        </p:txBody>
      </p:sp>
      <p:sp>
        <p:nvSpPr>
          <p:cNvPr id="27" name="Text Placeholder 26"/>
          <p:cNvSpPr>
            <a:spLocks noGrp="1"/>
          </p:cNvSpPr>
          <p:nvPr>
            <p:ph type="body" sz="quarter" idx="18" hasCustomPrompt="1"/>
          </p:nvPr>
        </p:nvSpPr>
        <p:spPr>
          <a:xfrm>
            <a:off x="762000" y="1066800"/>
            <a:ext cx="3505200" cy="3352800"/>
          </a:xfrm>
        </p:spPr>
        <p:txBody>
          <a:bodyPr>
            <a:normAutofit/>
          </a:bodyPr>
          <a:lstStyle>
            <a:lvl1pPr marL="0" indent="0">
              <a:buNone/>
              <a:defRPr sz="1600" baseline="0"/>
            </a:lvl1pPr>
          </a:lstStyle>
          <a:p>
            <a:pPr lvl="0"/>
            <a:r>
              <a:rPr lang="en-US" sz="1600" dirty="0" smtClean="0"/>
              <a:t>Insert example/</a:t>
            </a:r>
            <a:r>
              <a:rPr lang="en-US" sz="1600" dirty="0" err="1" smtClean="0"/>
              <a:t>nonexample</a:t>
            </a:r>
            <a:endParaRPr lang="en-US" dirty="0"/>
          </a:p>
        </p:txBody>
      </p:sp>
      <p:sp>
        <p:nvSpPr>
          <p:cNvPr id="29" name="Text Placeholder 28"/>
          <p:cNvSpPr>
            <a:spLocks noGrp="1"/>
          </p:cNvSpPr>
          <p:nvPr>
            <p:ph type="body" sz="quarter" idx="19" hasCustomPrompt="1"/>
          </p:nvPr>
        </p:nvSpPr>
        <p:spPr>
          <a:xfrm>
            <a:off x="4876800" y="1066800"/>
            <a:ext cx="3505200" cy="3352800"/>
          </a:xfrm>
        </p:spPr>
        <p:txBody>
          <a:bodyPr>
            <a:normAutofit/>
          </a:bodyPr>
          <a:lstStyle>
            <a:lvl1pPr marL="0" indent="0">
              <a:buNone/>
              <a:defRPr sz="1600"/>
            </a:lvl1pPr>
          </a:lstStyle>
          <a:p>
            <a:pPr lvl="0"/>
            <a:r>
              <a:rPr lang="en-US" dirty="0" smtClean="0"/>
              <a:t>Insert example/</a:t>
            </a:r>
            <a:r>
              <a:rPr lang="en-US" dirty="0" err="1" smtClean="0"/>
              <a:t>nonexample</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83346736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832964C-CCF6-4D81-9388-20BD52352E66}" type="datetimeFigureOut">
              <a:rPr lang="en-US" smtClean="0"/>
              <a:pPr/>
              <a:t>3/10/12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66657D-BE1A-4BA8-B024-AFF22DF0BE26}"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57845366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832964C-CCF6-4D81-9388-20BD52352E66}" type="datetimeFigureOut">
              <a:rPr lang="en-US" smtClean="0"/>
              <a:pPr/>
              <a:t>3/10/12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66657D-BE1A-4BA8-B024-AFF22DF0BE26}"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9218715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60" r:id="rId7"/>
    <p:sldLayoutId id="2147483655" r:id="rId8"/>
    <p:sldLayoutId id="2147483656" r:id="rId9"/>
    <p:sldLayoutId id="2147483657" r:id="rId10"/>
    <p:sldLayoutId id="2147483658" r:id="rId11"/>
    <p:sldLayoutId id="2147483659" r:id="rId12"/>
    <p:sldLayoutId id="2147483661" r:id="rId13"/>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hyperlink" Target="https://sites.google.com/a/hawaii.edu/inactive-course/" TargetMode="External"/><Relationship Id="rId4" Type="http://schemas.openxmlformats.org/officeDocument/2006/relationships/hyperlink" Target="http://screencast.com/t/QwsI4bdYteb" TargetMode="External"/><Relationship Id="rId5" Type="http://schemas.openxmlformats.org/officeDocument/2006/relationships/slide" Target="slide2.xml"/><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 Id="rId3" Type="http://schemas.openxmlformats.org/officeDocument/2006/relationships/slide" Target="slide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2.xml"/><Relationship Id="rId3" Type="http://schemas.openxmlformats.org/officeDocument/2006/relationships/slide" Target="slide2.xml"/></Relationships>
</file>

<file path=ppt/slides/_rels/slide13.xml.rels><?xml version="1.0" encoding="UTF-8" standalone="yes"?>
<Relationships xmlns="http://schemas.openxmlformats.org/package/2006/relationships"><Relationship Id="rId3" Type="http://schemas.openxmlformats.org/officeDocument/2006/relationships/image" Target="../media/image3.wmf"/><Relationship Id="rId4" Type="http://schemas.openxmlformats.org/officeDocument/2006/relationships/hyperlink" Target="http://screencast.com/t/CbJV7MxgVN" TargetMode="External"/><Relationship Id="rId5" Type="http://schemas.openxmlformats.org/officeDocument/2006/relationships/hyperlink" Target="http://screencast.com/t/SEJKqJ4qkp" TargetMode="External"/><Relationship Id="rId6" Type="http://schemas.openxmlformats.org/officeDocument/2006/relationships/slide" Target="slide2.xml"/><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 Id="rId3" Type="http://schemas.openxmlformats.org/officeDocument/2006/relationships/slide" Target="slide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slide" Target="slide2.xml"/></Relationships>
</file>

<file path=ppt/slides/_rels/slide16.xml.rels><?xml version="1.0" encoding="UTF-8" standalone="yes"?>
<Relationships xmlns="http://schemas.openxmlformats.org/package/2006/relationships"><Relationship Id="rId3" Type="http://schemas.openxmlformats.org/officeDocument/2006/relationships/slide" Target="slide18.xml"/><Relationship Id="rId4" Type="http://schemas.openxmlformats.org/officeDocument/2006/relationships/slide" Target="slide19.xml"/><Relationship Id="rId5" Type="http://schemas.openxmlformats.org/officeDocument/2006/relationships/slide" Target="slide20.xml"/><Relationship Id="rId6" Type="http://schemas.openxmlformats.org/officeDocument/2006/relationships/slide" Target="slide21.xml"/><Relationship Id="rId7" Type="http://schemas.openxmlformats.org/officeDocument/2006/relationships/slide" Target="slide22.xml"/><Relationship Id="rId8" Type="http://schemas.openxmlformats.org/officeDocument/2006/relationships/slide" Target="slide2.xml"/><Relationship Id="rId1" Type="http://schemas.openxmlformats.org/officeDocument/2006/relationships/slideLayout" Target="../slideLayouts/slideLayout7.xml"/><Relationship Id="rId2" Type="http://schemas.openxmlformats.org/officeDocument/2006/relationships/slide" Target="slide1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tif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tiff"/></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4" Type="http://schemas.openxmlformats.org/officeDocument/2006/relationships/slide" Target="slide4.xml"/><Relationship Id="rId5" Type="http://schemas.openxmlformats.org/officeDocument/2006/relationships/slide" Target="slide5.xml"/><Relationship Id="rId6" Type="http://schemas.openxmlformats.org/officeDocument/2006/relationships/slide" Target="slide7.xml"/><Relationship Id="rId7" Type="http://schemas.openxmlformats.org/officeDocument/2006/relationships/slide" Target="slide8.xml"/><Relationship Id="rId8" Type="http://schemas.openxmlformats.org/officeDocument/2006/relationships/slide" Target="slide10.xml"/><Relationship Id="rId9" Type="http://schemas.openxmlformats.org/officeDocument/2006/relationships/slide" Target="slide13.xml"/><Relationship Id="rId10" Type="http://schemas.openxmlformats.org/officeDocument/2006/relationships/slide" Target="slide33.xml"/><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tif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tif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slide" Target="slide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 Id="rId3" Type="http://schemas.openxmlformats.org/officeDocument/2006/relationships/image" Target="../media/image8.tif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7.xml"/><Relationship Id="rId3" Type="http://schemas.openxmlformats.org/officeDocument/2006/relationships/image" Target="../media/image9.wmf"/></Relationships>
</file>

<file path=ppt/slides/_rels/slide26.xml.rels><?xml version="1.0" encoding="UTF-8" standalone="yes"?>
<Relationships xmlns="http://schemas.openxmlformats.org/package/2006/relationships"><Relationship Id="rId3" Type="http://schemas.openxmlformats.org/officeDocument/2006/relationships/hyperlink" Target="http://screencast.com/t/I6E10q6lko" TargetMode="External"/><Relationship Id="rId4" Type="http://schemas.openxmlformats.org/officeDocument/2006/relationships/slide" Target="slide2.xml"/><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slide" Target="slide2.xml"/></Relationships>
</file>

<file path=ppt/slides/_rels/slide28.xml.rels><?xml version="1.0" encoding="UTF-8" standalone="yes"?>
<Relationships xmlns="http://schemas.openxmlformats.org/package/2006/relationships"><Relationship Id="rId3" Type="http://schemas.openxmlformats.org/officeDocument/2006/relationships/slide" Target="slide30.xml"/><Relationship Id="rId4" Type="http://schemas.openxmlformats.org/officeDocument/2006/relationships/slide" Target="slide31.xml"/><Relationship Id="rId5" Type="http://schemas.openxmlformats.org/officeDocument/2006/relationships/slide" Target="slide32.xml"/><Relationship Id="rId6" Type="http://schemas.openxmlformats.org/officeDocument/2006/relationships/slide" Target="slide2.xml"/><Relationship Id="rId1" Type="http://schemas.openxmlformats.org/officeDocument/2006/relationships/slideLayout" Target="../slideLayouts/slideLayout7.xml"/><Relationship Id="rId2" Type="http://schemas.openxmlformats.org/officeDocument/2006/relationships/slide" Target="slide2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tiff"/></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4" Type="http://schemas.microsoft.com/office/2007/relationships/media" Target="../media/media1.mp3"/><Relationship Id="rId5" Type="http://schemas.openxmlformats.org/officeDocument/2006/relationships/image" Target="../media/image1.png"/><Relationship Id="rId6" Type="http://schemas.openxmlformats.org/officeDocument/2006/relationships/slide" Target="slide2.xml"/><Relationship Id="rId1" Type="http://schemas.openxmlformats.org/officeDocument/2006/relationships/audio" Target="../media/media1.mp3"/><Relationship Id="rId2"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tif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tif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tiff"/></Relationships>
</file>

<file path=ppt/slides/_rels/slide33.xml.rels><?xml version="1.0" encoding="UTF-8" standalone="yes"?>
<Relationships xmlns="http://schemas.openxmlformats.org/package/2006/relationships"><Relationship Id="rId3" Type="http://schemas.openxmlformats.org/officeDocument/2006/relationships/hyperlink" Target="http://screencast.com/t/XUWle0nHnW" TargetMode="External"/><Relationship Id="rId4" Type="http://schemas.openxmlformats.org/officeDocument/2006/relationships/slide" Target="slide2.xml"/><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slide" Target="slide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slide" Target="slide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Relationship Id="rId3" Type="http://schemas.openxmlformats.org/officeDocument/2006/relationships/image" Target="../media/image14.tif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 Id="rId3" Type="http://schemas.openxmlformats.org/officeDocument/2006/relationships/image" Target="../media/image15.tiff"/></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slide" Target="slide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5.xml"/><Relationship Id="rId3" Type="http://schemas.openxmlformats.org/officeDocument/2006/relationships/image" Target="../media/image16.tif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 Id="rId3" Type="http://schemas.openxmlformats.org/officeDocument/2006/relationships/slide" Target="slide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6.xml"/><Relationship Id="rId3" Type="http://schemas.openxmlformats.org/officeDocument/2006/relationships/image" Target="../media/image17.tiff"/></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7.xml"/><Relationship Id="rId3" Type="http://schemas.openxmlformats.org/officeDocument/2006/relationships/image" Target="../media/image18.tif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slide" Target="slide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9.xml"/><Relationship Id="rId3" Type="http://schemas.openxmlformats.org/officeDocument/2006/relationships/image" Target="../media/image19.tiff"/></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0.xml"/><Relationship Id="rId3" Type="http://schemas.openxmlformats.org/officeDocument/2006/relationships/image" Target="../media/image20.tiff"/></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1.xml"/><Relationship Id="rId3" Type="http://schemas.openxmlformats.org/officeDocument/2006/relationships/image" Target="../media/image21.tiff"/></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 Id="rId3" Type="http://schemas.openxmlformats.org/officeDocument/2006/relationships/slide" Target="slide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slide" Target="slide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slide" Target="slide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tiff"/></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tiff"/></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tiff"/></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tiff"/></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58.xml.rels><?xml version="1.0" encoding="UTF-8" standalone="yes"?>
<Relationships xmlns="http://schemas.openxmlformats.org/package/2006/relationships"><Relationship Id="rId3" Type="http://schemas.openxmlformats.org/officeDocument/2006/relationships/hyperlink" Target="http://cctest.its.hawaii.edu:8080/central/core/cas.jsp" TargetMode="External"/><Relationship Id="rId4" Type="http://schemas.openxmlformats.org/officeDocument/2006/relationships/image" Target="../media/image27.jpeg"/><Relationship Id="rId5" Type="http://schemas.openxmlformats.org/officeDocument/2006/relationships/hyperlink" Target="mailto:spope@hawaii.edu" TargetMode="External"/><Relationship Id="rId6" Type="http://schemas.openxmlformats.org/officeDocument/2006/relationships/slide" Target="slide2.xml"/><Relationship Id="rId1" Type="http://schemas.openxmlformats.org/officeDocument/2006/relationships/slideLayout" Target="../slideLayouts/slideLayout1.xml"/><Relationship Id="rId2" Type="http://schemas.openxmlformats.org/officeDocument/2006/relationships/notesSlide" Target="../notesSlides/notesSlide3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slide" Target="slid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slide" Target="slide2.xml"/></Relationships>
</file>

<file path=ppt/slides/_rels/slide8.xml.rels><?xml version="1.0" encoding="UTF-8" standalone="yes"?>
<Relationships xmlns="http://schemas.openxmlformats.org/package/2006/relationships"><Relationship Id="rId3" Type="http://schemas.openxmlformats.org/officeDocument/2006/relationships/image" Target="../media/image2.tiff"/><Relationship Id="rId4" Type="http://schemas.openxmlformats.org/officeDocument/2006/relationships/slide" Target="slide2.xml"/><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4" Type="http://schemas.microsoft.com/office/2007/relationships/media" Target="../media/media2.mp3"/><Relationship Id="rId5" Type="http://schemas.openxmlformats.org/officeDocument/2006/relationships/image" Target="../media/image1.png"/><Relationship Id="rId6" Type="http://schemas.openxmlformats.org/officeDocument/2006/relationships/slide" Target="slide2.xml"/><Relationship Id="rId1" Type="http://schemas.openxmlformats.org/officeDocument/2006/relationships/audio" Target="../media/media2.mp3"/><Relationship Id="rId2"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Curriculum Central</a:t>
            </a:r>
            <a:endParaRPr lang="en-US" dirty="0"/>
          </a:p>
        </p:txBody>
      </p:sp>
      <p:sp>
        <p:nvSpPr>
          <p:cNvPr id="3" name="Subtitle 2"/>
          <p:cNvSpPr>
            <a:spLocks noGrp="1"/>
          </p:cNvSpPr>
          <p:nvPr>
            <p:ph type="subTitle" idx="1"/>
          </p:nvPr>
        </p:nvSpPr>
        <p:spPr/>
        <p:txBody>
          <a:bodyPr>
            <a:normAutofit fontScale="85000" lnSpcReduction="20000"/>
          </a:bodyPr>
          <a:lstStyle/>
          <a:p>
            <a:r>
              <a:rPr lang="en-US" dirty="0" smtClean="0"/>
              <a:t>Melissa Nakamura</a:t>
            </a:r>
          </a:p>
          <a:p>
            <a:r>
              <a:rPr lang="en-US" dirty="0" smtClean="0"/>
              <a:t>Susan Pope</a:t>
            </a:r>
          </a:p>
          <a:p>
            <a:r>
              <a:rPr lang="en-US" dirty="0" smtClean="0"/>
              <a:t>ETEC 750B</a:t>
            </a:r>
          </a:p>
          <a:p>
            <a:r>
              <a:rPr lang="en-US" dirty="0" smtClean="0"/>
              <a:t>March 9, 2012</a:t>
            </a:r>
            <a:endParaRPr lang="en-US" dirty="0"/>
          </a:p>
        </p:txBody>
      </p:sp>
      <p:sp>
        <p:nvSpPr>
          <p:cNvPr id="4" name="Right Arrow 3">
            <a:hlinkClick r:id="" action="ppaction://hlinkshowjump?jump=nextslide"/>
          </p:cNvPr>
          <p:cNvSpPr/>
          <p:nvPr/>
        </p:nvSpPr>
        <p:spPr>
          <a:xfrm>
            <a:off x="7924800" y="609600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26601510"/>
      </p:ext>
    </p:extLst>
  </p:cSld>
  <p:clrMapOvr>
    <a:masterClrMapping/>
  </p:clrMapOvr>
  <mc:AlternateContent>
    <mc:Choice xmlns="" xmlns:a="http://schemas.openxmlformats.org/drawingml/2006/main" xmlns:r="http://schemas.openxmlformats.org/officeDocument/2006/relationships" xmlns:p="http://schemas.openxmlformats.org/presentationml/2006/main" xmlns:p14="http://schemas.microsoft.com/office/powerpoint/2010/main" xmlns:mc="http://schemas.openxmlformats.org/markup-compatibility/2006" xmlns:mv="urn:schemas-microsoft-com:mac:vml"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Inactive Course Proposal</a:t>
            </a:r>
            <a:endParaRPr lang="en-US" dirty="0"/>
          </a:p>
        </p:txBody>
      </p:sp>
      <p:sp>
        <p:nvSpPr>
          <p:cNvPr id="3" name="Content Placeholder 2"/>
          <p:cNvSpPr>
            <a:spLocks noGrp="1"/>
          </p:cNvSpPr>
          <p:nvPr>
            <p:ph idx="1"/>
          </p:nvPr>
        </p:nvSpPr>
        <p:spPr>
          <a:xfrm>
            <a:off x="457200" y="1600201"/>
            <a:ext cx="8229600" cy="4191000"/>
          </a:xfrm>
        </p:spPr>
        <p:txBody>
          <a:bodyPr>
            <a:normAutofit fontScale="92500" lnSpcReduction="20000"/>
          </a:bodyPr>
          <a:lstStyle/>
          <a:p>
            <a:r>
              <a:rPr lang="en-US" dirty="0" smtClean="0"/>
              <a:t>Proposals to make a course inactive need the 16 required fields and a few other fields completed</a:t>
            </a:r>
          </a:p>
          <a:p>
            <a:r>
              <a:rPr lang="en-US" dirty="0" smtClean="0"/>
              <a:t>Inactive courses must have a full course outline completed when they become active again</a:t>
            </a:r>
          </a:p>
          <a:p>
            <a:r>
              <a:rPr lang="en-US" dirty="0" smtClean="0"/>
              <a:t>Click </a:t>
            </a:r>
            <a:r>
              <a:rPr lang="en-US" dirty="0" smtClean="0">
                <a:hlinkClick r:id="rId3"/>
              </a:rPr>
              <a:t>here</a:t>
            </a:r>
            <a:r>
              <a:rPr lang="en-US" dirty="0" smtClean="0"/>
              <a:t> to view an inactive course proposal.  Please note that not all of the questions need to be answered.</a:t>
            </a:r>
          </a:p>
          <a:p>
            <a:r>
              <a:rPr lang="en-US" dirty="0" smtClean="0"/>
              <a:t>Click </a:t>
            </a:r>
            <a:r>
              <a:rPr lang="en-US" dirty="0" smtClean="0">
                <a:hlinkClick r:id="rId4"/>
              </a:rPr>
              <a:t>here</a:t>
            </a:r>
            <a:r>
              <a:rPr lang="en-US" dirty="0" smtClean="0"/>
              <a:t> to see a list of the required fields and hear an explanation about making a course inactive</a:t>
            </a:r>
          </a:p>
          <a:p>
            <a:endParaRPr lang="en-US" dirty="0"/>
          </a:p>
        </p:txBody>
      </p:sp>
      <p:sp>
        <p:nvSpPr>
          <p:cNvPr id="4" name="Right Arrow 3">
            <a:hlinkClick r:id="" action="ppaction://hlinkshowjump?jump=nextslide"/>
          </p:cNvPr>
          <p:cNvSpPr/>
          <p:nvPr/>
        </p:nvSpPr>
        <p:spPr>
          <a:xfrm>
            <a:off x="7924800" y="609600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Left Arrow 4">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ction Button: Information 5">
            <a:hlinkClick r:id="rId5" action="ppaction://hlinksldjump" highlightClick="1"/>
          </p:cNvPr>
          <p:cNvSpPr/>
          <p:nvPr/>
        </p:nvSpPr>
        <p:spPr>
          <a:xfrm>
            <a:off x="1371600" y="6248400"/>
            <a:ext cx="1981200" cy="280416"/>
          </a:xfrm>
          <a:prstGeom prst="actionButtonInformati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Table of Contents</a:t>
            </a:r>
            <a:endParaRPr lang="en-US" sz="1400"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579104469"/>
      </p:ext>
    </p:extLst>
  </p:cSld>
  <p:clrMapOvr>
    <a:masterClrMapping/>
  </p:clrMapOvr>
  <mc:AlternateContent>
    <mc:Choice xmlns="" xmlns:a="http://schemas.openxmlformats.org/drawingml/2006/main" xmlns:r="http://schemas.openxmlformats.org/officeDocument/2006/relationships" xmlns:p="http://schemas.openxmlformats.org/presentationml/2006/main" xmlns:p14="http://schemas.microsoft.com/office/powerpoint/2010/main" xmlns:mc="http://schemas.openxmlformats.org/markup-compatibility/2006" xmlns:mv="urn:schemas-microsoft-com:mac:vml"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Instructional Process (Inactive Course)</a:t>
            </a:r>
            <a:endParaRPr lang="en-US" dirty="0"/>
          </a:p>
        </p:txBody>
      </p:sp>
      <p:sp>
        <p:nvSpPr>
          <p:cNvPr id="3" name="Text Placeholder 2"/>
          <p:cNvSpPr>
            <a:spLocks noGrp="1"/>
          </p:cNvSpPr>
          <p:nvPr>
            <p:ph type="body" sz="quarter" idx="13"/>
          </p:nvPr>
        </p:nvSpPr>
        <p:spPr/>
        <p:txBody>
          <a:bodyPr/>
          <a:lstStyle/>
          <a:p>
            <a:r>
              <a:rPr lang="en-US" dirty="0" smtClean="0"/>
              <a:t>Intentionally left blank</a:t>
            </a:r>
          </a:p>
          <a:p>
            <a:r>
              <a:rPr lang="en-US" dirty="0" smtClean="0"/>
              <a:t>Will include more details about the process here</a:t>
            </a:r>
            <a:endParaRPr lang="en-US" dirty="0"/>
          </a:p>
        </p:txBody>
      </p:sp>
      <p:sp>
        <p:nvSpPr>
          <p:cNvPr id="4" name="Right Arrow 3">
            <a:hlinkClick r:id="" action="ppaction://hlinkshowjump?jump=nextslide"/>
          </p:cNvPr>
          <p:cNvSpPr/>
          <p:nvPr/>
        </p:nvSpPr>
        <p:spPr>
          <a:xfrm>
            <a:off x="7924800" y="606643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Left Arrow 4">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ction Button: Information 5">
            <a:hlinkClick r:id="rId3" action="ppaction://hlinksldjump" highlightClick="1"/>
          </p:cNvPr>
          <p:cNvSpPr/>
          <p:nvPr/>
        </p:nvSpPr>
        <p:spPr>
          <a:xfrm>
            <a:off x="1371600" y="6248400"/>
            <a:ext cx="1981200" cy="280416"/>
          </a:xfrm>
          <a:prstGeom prst="actionButtonInformati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Table of Contents</a:t>
            </a:r>
            <a:endParaRPr lang="en-US" sz="1400"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993944561"/>
      </p:ext>
    </p:extLst>
  </p:cSld>
  <p:clrMapOvr>
    <a:masterClrMapping/>
  </p:clrMapOvr>
  <mc:AlternateContent>
    <mc:Choice xmlns="" xmlns:a="http://schemas.openxmlformats.org/drawingml/2006/main" xmlns:r="http://schemas.openxmlformats.org/officeDocument/2006/relationships" xmlns:p="http://schemas.openxmlformats.org/presentationml/2006/main" xmlns:p14="http://schemas.microsoft.com/office/powerpoint/2010/main" xmlns:mc="http://schemas.openxmlformats.org/markup-compatibility/2006" xmlns:mv="urn:schemas-microsoft-com:mac:vml"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a:off x="762000" y="4648200"/>
            <a:ext cx="3429000" cy="1752600"/>
          </a:xfrm>
        </p:spPr>
        <p:txBody>
          <a:bodyPr/>
          <a:lstStyle/>
          <a:p>
            <a:r>
              <a:rPr lang="en-US" dirty="0" smtClean="0"/>
              <a:t>Correct.  (#4) The full title must be spelled out with no abbreviations.  (#9) The number of credits the student will receive must be listed.  (#16) How the students will be assessed must be defined in detail.</a:t>
            </a:r>
            <a:endParaRPr lang="en-US" dirty="0"/>
          </a:p>
        </p:txBody>
      </p:sp>
      <p:sp>
        <p:nvSpPr>
          <p:cNvPr id="3" name="Text Placeholder 2"/>
          <p:cNvSpPr>
            <a:spLocks noGrp="1"/>
          </p:cNvSpPr>
          <p:nvPr>
            <p:ph type="body" sz="quarter" idx="16"/>
          </p:nvPr>
        </p:nvSpPr>
        <p:spPr>
          <a:xfrm>
            <a:off x="4953000" y="4572000"/>
            <a:ext cx="3429000" cy="1752600"/>
          </a:xfrm>
        </p:spPr>
        <p:txBody>
          <a:bodyPr>
            <a:normAutofit fontScale="92500" lnSpcReduction="20000"/>
          </a:bodyPr>
          <a:lstStyle/>
          <a:p>
            <a:r>
              <a:rPr lang="en-US" dirty="0" smtClean="0"/>
              <a:t>Try again.  (#4) The full title must be spelled out with no abbreviations.  The ampersand should be replaced with the word “and”.  (#9) The number of credits should be listed and not whether or not the course is for credit or non-credit.  (#16) This question was correctly answered , defining how the students will be assessed.</a:t>
            </a:r>
            <a:endParaRPr lang="en-US" dirty="0"/>
          </a:p>
        </p:txBody>
      </p:sp>
      <p:sp>
        <p:nvSpPr>
          <p:cNvPr id="4" name="Text Placeholder 3"/>
          <p:cNvSpPr>
            <a:spLocks noGrp="1"/>
          </p:cNvSpPr>
          <p:nvPr>
            <p:ph type="body" sz="quarter" idx="17"/>
          </p:nvPr>
        </p:nvSpPr>
        <p:spPr>
          <a:xfrm>
            <a:off x="685800" y="304800"/>
            <a:ext cx="7696200" cy="1066800"/>
          </a:xfrm>
        </p:spPr>
        <p:txBody>
          <a:bodyPr>
            <a:normAutofit lnSpcReduction="10000"/>
          </a:bodyPr>
          <a:lstStyle/>
          <a:p>
            <a:r>
              <a:rPr lang="en-US" dirty="0" smtClean="0"/>
              <a:t>Tracie is a member of the Curriculum Committee tasked with reviewing course outline proposals in Curriculum Central.  Some of the sample </a:t>
            </a:r>
            <a:r>
              <a:rPr lang="en-US" smtClean="0"/>
              <a:t>responses (below) differ</a:t>
            </a:r>
            <a:r>
              <a:rPr lang="en-US" dirty="0" smtClean="0"/>
              <a:t>.  Help Tracie determine which example is more correct.  Click on the proposal with fields correctly filled out.</a:t>
            </a:r>
            <a:endParaRPr lang="en-US" dirty="0"/>
          </a:p>
        </p:txBody>
      </p:sp>
      <p:sp>
        <p:nvSpPr>
          <p:cNvPr id="5" name="Text Placeholder 4"/>
          <p:cNvSpPr>
            <a:spLocks noGrp="1"/>
          </p:cNvSpPr>
          <p:nvPr>
            <p:ph type="body" sz="quarter" idx="18"/>
          </p:nvPr>
        </p:nvSpPr>
        <p:spPr>
          <a:xfrm>
            <a:off x="762000" y="1524000"/>
            <a:ext cx="3505200" cy="2971800"/>
          </a:xfrm>
        </p:spPr>
        <p:txBody>
          <a:bodyPr>
            <a:normAutofit/>
          </a:bodyPr>
          <a:lstStyle/>
          <a:p>
            <a:pPr marL="342900" indent="-342900">
              <a:buAutoNum type="arabicPeriod" startAt="4"/>
            </a:pPr>
            <a:r>
              <a:rPr lang="en-US" b="1" dirty="0" smtClean="0"/>
              <a:t>Full Course Title for the Catalog</a:t>
            </a:r>
          </a:p>
          <a:p>
            <a:r>
              <a:rPr lang="en-US" dirty="0" smtClean="0"/>
              <a:t>American Experience: Culture and the Arts</a:t>
            </a:r>
          </a:p>
          <a:p>
            <a:endParaRPr lang="en-US" dirty="0"/>
          </a:p>
          <a:p>
            <a:pPr marL="342900" indent="-342900">
              <a:buAutoNum type="arabicPeriod" startAt="9"/>
            </a:pPr>
            <a:r>
              <a:rPr lang="en-US" b="1" dirty="0" smtClean="0"/>
              <a:t>Credits</a:t>
            </a:r>
          </a:p>
          <a:p>
            <a:r>
              <a:rPr lang="en-US" dirty="0" smtClean="0"/>
              <a:t>3</a:t>
            </a:r>
          </a:p>
          <a:p>
            <a:endParaRPr lang="en-US" b="1" dirty="0" smtClean="0"/>
          </a:p>
          <a:p>
            <a:pPr marL="342900" indent="-342900">
              <a:buAutoNum type="arabicPeriod" startAt="16"/>
            </a:pPr>
            <a:r>
              <a:rPr lang="en-US" b="1" dirty="0" smtClean="0"/>
              <a:t>Suggested Methods of Evaluation</a:t>
            </a:r>
          </a:p>
          <a:p>
            <a:r>
              <a:rPr lang="en-US" dirty="0" smtClean="0"/>
              <a:t>Class Discussion, Final Exam, Journals, Papers, Quizzes</a:t>
            </a:r>
            <a:endParaRPr lang="en-US" dirty="0"/>
          </a:p>
        </p:txBody>
      </p:sp>
      <p:sp>
        <p:nvSpPr>
          <p:cNvPr id="6" name="Text Placeholder 5"/>
          <p:cNvSpPr>
            <a:spLocks noGrp="1"/>
          </p:cNvSpPr>
          <p:nvPr>
            <p:ph type="body" sz="quarter" idx="19"/>
          </p:nvPr>
        </p:nvSpPr>
        <p:spPr>
          <a:xfrm>
            <a:off x="4876800" y="1524000"/>
            <a:ext cx="3505200" cy="2895600"/>
          </a:xfrm>
        </p:spPr>
        <p:txBody>
          <a:bodyPr>
            <a:normAutofit/>
          </a:bodyPr>
          <a:lstStyle/>
          <a:p>
            <a:r>
              <a:rPr lang="en-US" dirty="0" smtClean="0"/>
              <a:t>4.  </a:t>
            </a:r>
            <a:r>
              <a:rPr lang="en-US" b="1" dirty="0" smtClean="0"/>
              <a:t>Full Course Title for the Catalog</a:t>
            </a:r>
          </a:p>
          <a:p>
            <a:r>
              <a:rPr lang="en-US" dirty="0" smtClean="0"/>
              <a:t>Am. Experience: Culture &amp; the Arts</a:t>
            </a:r>
          </a:p>
          <a:p>
            <a:endParaRPr lang="en-US" dirty="0"/>
          </a:p>
          <a:p>
            <a:pPr marL="342900" indent="-342900">
              <a:buAutoNum type="arabicPeriod" startAt="9"/>
            </a:pPr>
            <a:r>
              <a:rPr lang="en-US" b="1" dirty="0" smtClean="0"/>
              <a:t>Credits</a:t>
            </a:r>
          </a:p>
          <a:p>
            <a:r>
              <a:rPr lang="en-US" dirty="0" smtClean="0"/>
              <a:t>Yes</a:t>
            </a:r>
          </a:p>
          <a:p>
            <a:endParaRPr lang="en-US" b="1" dirty="0"/>
          </a:p>
          <a:p>
            <a:r>
              <a:rPr lang="en-US" b="1" dirty="0" smtClean="0"/>
              <a:t>16. Suggested Methods of Evaluation</a:t>
            </a:r>
          </a:p>
          <a:p>
            <a:r>
              <a:rPr lang="en-US" dirty="0" smtClean="0"/>
              <a:t>Class Discussion, Final Exam, Journals, Papers, Quizzes</a:t>
            </a:r>
            <a:endParaRPr lang="en-US" dirty="0"/>
          </a:p>
        </p:txBody>
      </p:sp>
      <p:sp>
        <p:nvSpPr>
          <p:cNvPr id="9" name="Right Arrow 8">
            <a:hlinkClick r:id="" action="ppaction://hlinkshowjump?jump=nextslide"/>
          </p:cNvPr>
          <p:cNvSpPr/>
          <p:nvPr/>
        </p:nvSpPr>
        <p:spPr>
          <a:xfrm>
            <a:off x="7924800" y="609600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Left Arrow 7">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ction Button: Information 9">
            <a:hlinkClick r:id="rId3" action="ppaction://hlinksldjump" highlightClick="1"/>
          </p:cNvPr>
          <p:cNvSpPr/>
          <p:nvPr/>
        </p:nvSpPr>
        <p:spPr>
          <a:xfrm>
            <a:off x="1371600" y="6248400"/>
            <a:ext cx="1981200" cy="280416"/>
          </a:xfrm>
          <a:prstGeom prst="actionButtonInformati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Table of Contents</a:t>
            </a:r>
            <a:endParaRPr lang="en-US" sz="1400"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065068192"/>
      </p:ext>
    </p:extLst>
  </p:cSld>
  <p:clrMapOvr>
    <a:masterClrMapping/>
  </p:clrMapOvr>
  <mc:AlternateContent>
    <mc:Choice xmlns="" xmlns:a="http://schemas.openxmlformats.org/drawingml/2006/main" xmlns:r="http://schemas.openxmlformats.org/officeDocument/2006/relationships" xmlns:p="http://schemas.openxmlformats.org/presentationml/2006/main" xmlns:p14="http://schemas.microsoft.com/office/powerpoint/2010/main" xmlns:mc="http://schemas.openxmlformats.org/markup-compatibility/2006" xmlns:mv="urn:schemas-microsoft-com:mac:vml"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nextCondLst>
                <p:cond evt="onClick" delay="0">
                  <p:tgtEl>
                    <p:spTgt spid="5"/>
                  </p:tgtEl>
                </p:cond>
              </p:nextCondLst>
            </p:seq>
            <p:seq concurrent="1" nextAc="seek">
              <p:cTn id="12" restart="whenNotActive" fill="hold" evtFilter="cancelBubble" nodeType="interactiveSeq">
                <p:stCondLst>
                  <p:cond evt="onClick" delay="0">
                    <p:tgtEl>
                      <p:spTgt spid="6"/>
                    </p:tgtEl>
                  </p:cond>
                </p:stCondLst>
                <p:endSync evt="end" delay="0">
                  <p:rtn val="all"/>
                </p:endSync>
                <p:childTnLst>
                  <p:par>
                    <p:cTn id="13" fill="hold">
                      <p:stCondLst>
                        <p:cond delay="0"/>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nextCondLst>
                <p:cond evt="onClick" delay="0">
                  <p:tgtEl>
                    <p:spTgt spid="6"/>
                  </p:tgtEl>
                </p:cond>
              </p:nextCondLst>
            </p:seq>
          </p:childTnLst>
        </p:cTn>
      </p:par>
    </p:tnLst>
    <p:bldLst>
      <p:bldP spid="2" grpId="0" build="p"/>
      <p:bldP spid="3" grpId="0" build="p"/>
      <p:bldP spid="9" grpId="0" animBg="1"/>
    </p:bld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Course Proposal from a skeleton / shell</a:t>
            </a:r>
            <a:endParaRPr lang="en-US" dirty="0"/>
          </a:p>
        </p:txBody>
      </p:sp>
      <p:sp>
        <p:nvSpPr>
          <p:cNvPr id="5" name="Content Placeholder 4"/>
          <p:cNvSpPr>
            <a:spLocks noGrp="1"/>
          </p:cNvSpPr>
          <p:nvPr>
            <p:ph idx="1"/>
          </p:nvPr>
        </p:nvSpPr>
        <p:spPr/>
        <p:txBody>
          <a:bodyPr/>
          <a:lstStyle/>
          <a:p>
            <a:r>
              <a:rPr lang="en-US" dirty="0" smtClean="0"/>
              <a:t>Narrated example of an existing course with a “skeleton” or “shell” in Curriculum Central</a:t>
            </a:r>
          </a:p>
          <a:p>
            <a:pPr>
              <a:buNone/>
            </a:pPr>
            <a:endParaRPr lang="en-US" dirty="0" smtClean="0"/>
          </a:p>
          <a:p>
            <a:pPr>
              <a:buNone/>
            </a:pPr>
            <a:r>
              <a:rPr lang="en-US" dirty="0" smtClean="0"/>
              <a:t> </a:t>
            </a:r>
          </a:p>
          <a:p>
            <a:r>
              <a:rPr lang="en-US" dirty="0" smtClean="0"/>
              <a:t>Click to view another sample of a “skeleton” or “shell” course outline </a:t>
            </a:r>
            <a:endParaRPr lang="en-US" dirty="0"/>
          </a:p>
        </p:txBody>
      </p:sp>
      <p:pic>
        <p:nvPicPr>
          <p:cNvPr id="6" name="Picture 5"/>
          <p:cNvPicPr>
            <a:picLocks noChangeAspect="1"/>
          </p:cNvPicPr>
          <p:nvPr/>
        </p:nvPicPr>
        <p:blipFill>
          <a:blip r:embed="rId3" cstate="print"/>
          <a:stretch>
            <a:fillRect/>
          </a:stretch>
        </p:blipFill>
        <p:spPr>
          <a:xfrm>
            <a:off x="6858000" y="4419600"/>
            <a:ext cx="1241266" cy="1773237"/>
          </a:xfrm>
          <a:prstGeom prst="rect">
            <a:avLst/>
          </a:prstGeom>
        </p:spPr>
      </p:pic>
      <p:sp>
        <p:nvSpPr>
          <p:cNvPr id="7" name="Action Button: Movie 6">
            <a:hlinkClick r:id="rId4" highlightClick="1"/>
          </p:cNvPr>
          <p:cNvSpPr/>
          <p:nvPr/>
        </p:nvSpPr>
        <p:spPr>
          <a:xfrm>
            <a:off x="990600" y="2590800"/>
            <a:ext cx="1042416" cy="1042416"/>
          </a:xfrm>
          <a:prstGeom prst="actionButtonMovi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Action Button: Movie 7">
            <a:hlinkClick r:id="rId5" highlightClick="1"/>
          </p:cNvPr>
          <p:cNvSpPr/>
          <p:nvPr/>
        </p:nvSpPr>
        <p:spPr>
          <a:xfrm>
            <a:off x="990600" y="4876800"/>
            <a:ext cx="1042416" cy="1042416"/>
          </a:xfrm>
          <a:prstGeom prst="actionButtonMovi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ight Arrow 8">
            <a:hlinkClick r:id="" action="ppaction://hlinkshowjump?jump=nextslide"/>
          </p:cNvPr>
          <p:cNvSpPr/>
          <p:nvPr/>
        </p:nvSpPr>
        <p:spPr>
          <a:xfrm>
            <a:off x="7924800" y="609600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Left Arrow 9">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ction Button: Information 10">
            <a:hlinkClick r:id="rId6" action="ppaction://hlinksldjump" highlightClick="1"/>
          </p:cNvPr>
          <p:cNvSpPr/>
          <p:nvPr/>
        </p:nvSpPr>
        <p:spPr>
          <a:xfrm>
            <a:off x="1371600" y="6248400"/>
            <a:ext cx="1981200" cy="280416"/>
          </a:xfrm>
          <a:prstGeom prst="actionButtonInformati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Table of Contents</a:t>
            </a:r>
            <a:endParaRPr lang="en-US" sz="1400"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943704006"/>
      </p:ext>
    </p:extLst>
  </p:cSld>
  <p:clrMapOvr>
    <a:masterClrMapping/>
  </p:clrMapOvr>
  <mc:AlternateContent>
    <mc:Choice xmlns="" xmlns:a="http://schemas.openxmlformats.org/drawingml/2006/main" xmlns:r="http://schemas.openxmlformats.org/officeDocument/2006/relationships" xmlns:p="http://schemas.openxmlformats.org/presentationml/2006/main" xmlns:p14="http://schemas.microsoft.com/office/powerpoint/2010/main" xmlns:mc="http://schemas.openxmlformats.org/markup-compatibility/2006" xmlns:mv="urn:schemas-microsoft-com:mac:vml"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Instructional Process (skeleton/shell)</a:t>
            </a:r>
            <a:endParaRPr lang="en-US" dirty="0"/>
          </a:p>
        </p:txBody>
      </p:sp>
      <p:sp>
        <p:nvSpPr>
          <p:cNvPr id="3" name="Text Placeholder 2"/>
          <p:cNvSpPr>
            <a:spLocks noGrp="1"/>
          </p:cNvSpPr>
          <p:nvPr>
            <p:ph type="body" sz="quarter" idx="13"/>
          </p:nvPr>
        </p:nvSpPr>
        <p:spPr/>
        <p:txBody>
          <a:bodyPr>
            <a:normAutofit fontScale="92500" lnSpcReduction="10000"/>
          </a:bodyPr>
          <a:lstStyle/>
          <a:p>
            <a:r>
              <a:rPr lang="en-US" dirty="0" smtClean="0"/>
              <a:t>Similar to inactive courses, existing courses being updated from skeletons/shells need to have all 16 required fields filled in</a:t>
            </a:r>
          </a:p>
          <a:p>
            <a:r>
              <a:rPr lang="en-US" dirty="0" smtClean="0"/>
              <a:t>Additionally, the complete 16 week course content must be included</a:t>
            </a:r>
          </a:p>
          <a:p>
            <a:r>
              <a:rPr lang="en-US" dirty="0" smtClean="0"/>
              <a:t>Links between course competencies and course content must be checked</a:t>
            </a:r>
          </a:p>
          <a:p>
            <a:r>
              <a:rPr lang="en-US" dirty="0" smtClean="0"/>
              <a:t>Links between course competencies and grading methods must be checked in the grid</a:t>
            </a:r>
            <a:endParaRPr lang="en-US" dirty="0"/>
          </a:p>
        </p:txBody>
      </p:sp>
      <p:sp>
        <p:nvSpPr>
          <p:cNvPr id="4" name="Right Arrow 3">
            <a:hlinkClick r:id="" action="ppaction://hlinkshowjump?jump=nextslide"/>
          </p:cNvPr>
          <p:cNvSpPr/>
          <p:nvPr/>
        </p:nvSpPr>
        <p:spPr>
          <a:xfrm>
            <a:off x="7924800" y="606643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5699760" y="2722880"/>
            <a:ext cx="184666" cy="369332"/>
          </a:xfrm>
          <a:prstGeom prst="rect">
            <a:avLst/>
          </a:prstGeom>
          <a:noFill/>
        </p:spPr>
        <p:txBody>
          <a:bodyPr wrap="none" rtlCol="0">
            <a:spAutoFit/>
          </a:bodyPr>
          <a:lstStyle/>
          <a:p>
            <a:endParaRPr lang="en-US" dirty="0"/>
          </a:p>
        </p:txBody>
      </p:sp>
      <p:sp>
        <p:nvSpPr>
          <p:cNvPr id="6" name="Left Arrow 5">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ction Button: Information 6">
            <a:hlinkClick r:id="rId3" action="ppaction://hlinksldjump" highlightClick="1"/>
          </p:cNvPr>
          <p:cNvSpPr/>
          <p:nvPr/>
        </p:nvSpPr>
        <p:spPr>
          <a:xfrm>
            <a:off x="1371600" y="6248400"/>
            <a:ext cx="1981200" cy="280416"/>
          </a:xfrm>
          <a:prstGeom prst="actionButtonInformati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Table of Contents</a:t>
            </a:r>
            <a:endParaRPr lang="en-US" sz="1400"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169381633"/>
      </p:ext>
    </p:extLst>
  </p:cSld>
  <p:clrMapOvr>
    <a:masterClrMapping/>
  </p:clrMapOvr>
  <mc:AlternateContent>
    <mc:Choice xmlns="" xmlns:a="http://schemas.openxmlformats.org/drawingml/2006/main" xmlns:r="http://schemas.openxmlformats.org/officeDocument/2006/relationships" xmlns:p="http://schemas.openxmlformats.org/presentationml/2006/main" xmlns:p14="http://schemas.microsoft.com/office/powerpoint/2010/main" xmlns:mc="http://schemas.openxmlformats.org/markup-compatibility/2006" xmlns:mv="urn:schemas-microsoft-com:mac:vml"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Instructional Process (skeleton/shell)</a:t>
            </a:r>
          </a:p>
        </p:txBody>
      </p:sp>
      <p:sp>
        <p:nvSpPr>
          <p:cNvPr id="3" name="Text Placeholder 2"/>
          <p:cNvSpPr>
            <a:spLocks noGrp="1"/>
          </p:cNvSpPr>
          <p:nvPr>
            <p:ph type="body" sz="quarter" idx="13"/>
          </p:nvPr>
        </p:nvSpPr>
        <p:spPr/>
        <p:txBody>
          <a:bodyPr/>
          <a:lstStyle/>
          <a:p>
            <a:r>
              <a:rPr lang="en-US" dirty="0" smtClean="0"/>
              <a:t>Info about how to answer the General Education Student Learning Outcomes question</a:t>
            </a:r>
          </a:p>
          <a:p>
            <a:r>
              <a:rPr lang="en-US" dirty="0" smtClean="0"/>
              <a:t>Click here for links to examples of correctly filled out question about General </a:t>
            </a:r>
            <a:r>
              <a:rPr lang="en-US" dirty="0"/>
              <a:t>Education Student Learning </a:t>
            </a:r>
            <a:r>
              <a:rPr lang="en-US" dirty="0" smtClean="0"/>
              <a:t>Outcomes</a:t>
            </a:r>
            <a:endParaRPr lang="en-US" dirty="0"/>
          </a:p>
        </p:txBody>
      </p:sp>
      <p:sp>
        <p:nvSpPr>
          <p:cNvPr id="4" name="Action Button: Information 3">
            <a:hlinkClick r:id="rId2" action="ppaction://hlinksldjump" highlightClick="1"/>
          </p:cNvPr>
          <p:cNvSpPr/>
          <p:nvPr/>
        </p:nvSpPr>
        <p:spPr>
          <a:xfrm>
            <a:off x="1371600" y="6248400"/>
            <a:ext cx="1981200" cy="280416"/>
          </a:xfrm>
          <a:prstGeom prst="actionButtonInformati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Table of Contents</a:t>
            </a:r>
            <a:endParaRPr lang="en-US" sz="1400" dirty="0"/>
          </a:p>
        </p:txBody>
      </p:sp>
      <p:sp>
        <p:nvSpPr>
          <p:cNvPr id="5" name="Left Arrow 4">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Arrow 5">
            <a:hlinkClick r:id="" action="ppaction://hlinkshowjump?jump=nextslide"/>
          </p:cNvPr>
          <p:cNvSpPr/>
          <p:nvPr/>
        </p:nvSpPr>
        <p:spPr>
          <a:xfrm>
            <a:off x="7924800" y="609600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446517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General Education Student Learning Outcomes (GE SLOs)</a:t>
            </a:r>
            <a:endParaRPr lang="en-US" dirty="0"/>
          </a:p>
        </p:txBody>
      </p:sp>
      <p:sp>
        <p:nvSpPr>
          <p:cNvPr id="3" name="Text Placeholder 2"/>
          <p:cNvSpPr>
            <a:spLocks noGrp="1"/>
          </p:cNvSpPr>
          <p:nvPr>
            <p:ph type="body" sz="quarter" idx="13"/>
          </p:nvPr>
        </p:nvSpPr>
        <p:spPr/>
        <p:txBody>
          <a:bodyPr/>
          <a:lstStyle/>
          <a:p>
            <a:r>
              <a:rPr lang="en-US" dirty="0" smtClean="0">
                <a:hlinkClick r:id="rId2" action="ppaction://hlinksldjump"/>
              </a:rPr>
              <a:t>example </a:t>
            </a:r>
            <a:r>
              <a:rPr lang="en-US" dirty="0">
                <a:hlinkClick r:id="rId2" action="ppaction://hlinksldjump"/>
              </a:rPr>
              <a:t>of correctly filled </a:t>
            </a:r>
            <a:r>
              <a:rPr lang="en-US" dirty="0" smtClean="0">
                <a:hlinkClick r:id="rId2" action="ppaction://hlinksldjump"/>
              </a:rPr>
              <a:t>out GE SLOs</a:t>
            </a:r>
            <a:endParaRPr lang="en-US" dirty="0"/>
          </a:p>
          <a:p>
            <a:r>
              <a:rPr lang="en-US" dirty="0">
                <a:hlinkClick r:id="rId3" action="ppaction://hlinksldjump"/>
              </a:rPr>
              <a:t>example of correctly filled out GE SLOs</a:t>
            </a:r>
            <a:endParaRPr lang="en-US" dirty="0"/>
          </a:p>
          <a:p>
            <a:r>
              <a:rPr lang="en-US" dirty="0">
                <a:hlinkClick r:id="rId4" action="ppaction://hlinksldjump"/>
              </a:rPr>
              <a:t>example of correctly filled out GE SLOs</a:t>
            </a:r>
            <a:endParaRPr lang="en-US" dirty="0"/>
          </a:p>
          <a:p>
            <a:r>
              <a:rPr lang="en-US" dirty="0">
                <a:hlinkClick r:id="rId5" action="ppaction://hlinksldjump"/>
              </a:rPr>
              <a:t>example of correctly filled out GE SLOs</a:t>
            </a:r>
            <a:endParaRPr lang="en-US" dirty="0"/>
          </a:p>
          <a:p>
            <a:r>
              <a:rPr lang="en-US" dirty="0">
                <a:hlinkClick r:id="rId6" action="ppaction://hlinksldjump"/>
              </a:rPr>
              <a:t>example of correctly filled out GE SLOs</a:t>
            </a:r>
            <a:endParaRPr lang="en-US" dirty="0"/>
          </a:p>
          <a:p>
            <a:r>
              <a:rPr lang="en-US" dirty="0">
                <a:hlinkClick r:id="rId7" action="ppaction://hlinksldjump"/>
              </a:rPr>
              <a:t>example of correctly filled out GE SLOs</a:t>
            </a:r>
            <a:endParaRPr lang="en-US" dirty="0"/>
          </a:p>
          <a:p>
            <a:endParaRPr lang="en-US" dirty="0"/>
          </a:p>
        </p:txBody>
      </p:sp>
      <p:sp>
        <p:nvSpPr>
          <p:cNvPr id="4" name="Action Button: Information 3">
            <a:hlinkClick r:id="rId8" action="ppaction://hlinksldjump" highlightClick="1"/>
          </p:cNvPr>
          <p:cNvSpPr/>
          <p:nvPr/>
        </p:nvSpPr>
        <p:spPr>
          <a:xfrm>
            <a:off x="1371600" y="6248400"/>
            <a:ext cx="1981200" cy="280416"/>
          </a:xfrm>
          <a:prstGeom prst="actionButtonInformati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Table of Contents</a:t>
            </a:r>
            <a:endParaRPr lang="en-US" sz="1400" dirty="0"/>
          </a:p>
        </p:txBody>
      </p:sp>
      <p:sp>
        <p:nvSpPr>
          <p:cNvPr id="5" name="Right Arrow 4">
            <a:hlinkClick r:id="" action="ppaction://hlinkshowjump?jump=nextslide"/>
          </p:cNvPr>
          <p:cNvSpPr/>
          <p:nvPr/>
        </p:nvSpPr>
        <p:spPr>
          <a:xfrm>
            <a:off x="7924800" y="609600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Left Arrow 5">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454859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ight Arrow 6">
            <a:hlinkClick r:id="" action="ppaction://hlinkshowjump?jump=nextslide"/>
          </p:cNvPr>
          <p:cNvSpPr/>
          <p:nvPr/>
        </p:nvSpPr>
        <p:spPr>
          <a:xfrm>
            <a:off x="7924800" y="6241165"/>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Left Arrow 7">
            <a:hlinkClick r:id="" action="ppaction://hlinkshowjump?jump=previousslide"/>
          </p:cNvPr>
          <p:cNvSpPr/>
          <p:nvPr/>
        </p:nvSpPr>
        <p:spPr>
          <a:xfrm>
            <a:off x="152400" y="6248400"/>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0"/>
          <p:cNvSpPr>
            <a:spLocks noGrp="1"/>
          </p:cNvSpPr>
          <p:nvPr>
            <p:ph type="title"/>
          </p:nvPr>
        </p:nvSpPr>
        <p:spPr/>
        <p:txBody>
          <a:bodyPr/>
          <a:lstStyle/>
          <a:p>
            <a:r>
              <a:rPr lang="en-US" dirty="0" smtClean="0"/>
              <a:t>GE SLO example 1</a:t>
            </a:r>
            <a:endParaRPr lang="en-US" dirty="0"/>
          </a:p>
        </p:txBody>
      </p:sp>
      <p:pic>
        <p:nvPicPr>
          <p:cNvPr id="6" name="Picture 5" descr="GESLO CHN101.tiff"/>
          <p:cNvPicPr>
            <a:picLocks noChangeAspect="1"/>
          </p:cNvPicPr>
          <p:nvPr/>
        </p:nvPicPr>
        <p:blipFill>
          <a:blip r:embed="rId2"/>
          <a:stretch>
            <a:fillRect/>
          </a:stretch>
        </p:blipFill>
        <p:spPr>
          <a:xfrm>
            <a:off x="2133600" y="0"/>
            <a:ext cx="4710994" cy="6858000"/>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327374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 SLO example 2</a:t>
            </a:r>
            <a:endParaRPr lang="en-US" dirty="0"/>
          </a:p>
        </p:txBody>
      </p:sp>
      <p:pic>
        <p:nvPicPr>
          <p:cNvPr id="3" name="Picture 2" descr="GESLO ASTR110.jpg"/>
          <p:cNvPicPr>
            <a:picLocks noChangeAspect="1"/>
          </p:cNvPicPr>
          <p:nvPr/>
        </p:nvPicPr>
        <p:blipFill>
          <a:blip r:embed="rId2"/>
          <a:stretch>
            <a:fillRect/>
          </a:stretch>
        </p:blipFill>
        <p:spPr>
          <a:xfrm>
            <a:off x="1378162" y="0"/>
            <a:ext cx="6387675" cy="6858000"/>
          </a:xfrm>
          <a:prstGeom prst="rect">
            <a:avLst/>
          </a:prstGeom>
        </p:spPr>
      </p:pic>
      <p:sp>
        <p:nvSpPr>
          <p:cNvPr id="4" name="Right Arrow 3">
            <a:hlinkClick r:id="" action="ppaction://hlinkshowjump?jump=nextslide"/>
          </p:cNvPr>
          <p:cNvSpPr/>
          <p:nvPr/>
        </p:nvSpPr>
        <p:spPr>
          <a:xfrm>
            <a:off x="7924800" y="609600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Left Arrow 4">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506574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 SLO example 3</a:t>
            </a:r>
            <a:endParaRPr lang="en-US" dirty="0"/>
          </a:p>
        </p:txBody>
      </p:sp>
      <p:sp>
        <p:nvSpPr>
          <p:cNvPr id="3" name="Right Arrow 2">
            <a:hlinkClick r:id="" action="ppaction://hlinkshowjump?jump=nextslide"/>
          </p:cNvPr>
          <p:cNvSpPr/>
          <p:nvPr/>
        </p:nvSpPr>
        <p:spPr>
          <a:xfrm>
            <a:off x="7924800" y="609600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Left Arrow 3">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GESLO_ART101.tiff"/>
          <p:cNvPicPr>
            <a:picLocks noChangeAspect="1"/>
          </p:cNvPicPr>
          <p:nvPr/>
        </p:nvPicPr>
        <p:blipFill>
          <a:blip r:embed="rId2"/>
          <a:stretch>
            <a:fillRect/>
          </a:stretch>
        </p:blipFill>
        <p:spPr>
          <a:xfrm>
            <a:off x="1295400" y="0"/>
            <a:ext cx="6556549"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Table of Contents</a:t>
            </a:r>
            <a:endParaRPr lang="en-US" dirty="0"/>
          </a:p>
        </p:txBody>
      </p:sp>
      <p:sp>
        <p:nvSpPr>
          <p:cNvPr id="3" name="Content Placeholder 2"/>
          <p:cNvSpPr>
            <a:spLocks noGrp="1"/>
          </p:cNvSpPr>
          <p:nvPr>
            <p:ph idx="1"/>
          </p:nvPr>
        </p:nvSpPr>
        <p:spPr/>
        <p:txBody>
          <a:bodyPr>
            <a:normAutofit lnSpcReduction="10000"/>
          </a:bodyPr>
          <a:lstStyle/>
          <a:p>
            <a:r>
              <a:rPr lang="en-US" dirty="0" smtClean="0">
                <a:hlinkClick r:id="rId3" action="ppaction://hlinksldjump"/>
              </a:rPr>
              <a:t>Intended Audience  </a:t>
            </a:r>
            <a:endParaRPr lang="en-US" dirty="0" smtClean="0">
              <a:solidFill>
                <a:srgbClr val="FF0000"/>
              </a:solidFill>
            </a:endParaRPr>
          </a:p>
          <a:p>
            <a:r>
              <a:rPr lang="en-US" dirty="0" smtClean="0">
                <a:hlinkClick r:id="rId4" action="ppaction://hlinksldjump"/>
              </a:rPr>
              <a:t>Purpose of this Demo</a:t>
            </a:r>
            <a:endParaRPr lang="en-US" dirty="0" smtClean="0"/>
          </a:p>
          <a:p>
            <a:r>
              <a:rPr lang="en-US" dirty="0" smtClean="0">
                <a:hlinkClick r:id="rId5" action="ppaction://hlinksldjump"/>
              </a:rPr>
              <a:t>Purpose of this Module</a:t>
            </a:r>
            <a:endParaRPr lang="en-US" dirty="0" smtClean="0"/>
          </a:p>
          <a:p>
            <a:r>
              <a:rPr lang="en-US" dirty="0" smtClean="0">
                <a:hlinkClick r:id="rId6" action="ppaction://hlinksldjump"/>
              </a:rPr>
              <a:t>Purpose of a </a:t>
            </a:r>
            <a:r>
              <a:rPr lang="en-US" sz="3243" dirty="0" smtClean="0">
                <a:hlinkClick r:id="rId6" action="ppaction://hlinksldjump"/>
              </a:rPr>
              <a:t>Course</a:t>
            </a:r>
            <a:r>
              <a:rPr lang="en-US" dirty="0" smtClean="0">
                <a:hlinkClick r:id="rId6" action="ppaction://hlinksldjump"/>
              </a:rPr>
              <a:t> </a:t>
            </a:r>
            <a:r>
              <a:rPr lang="en-US" sz="3243" dirty="0" smtClean="0">
                <a:hlinkClick r:id="rId6" action="ppaction://hlinksldjump"/>
              </a:rPr>
              <a:t>Database</a:t>
            </a:r>
            <a:endParaRPr lang="en-US" sz="3243" dirty="0" smtClean="0"/>
          </a:p>
          <a:p>
            <a:r>
              <a:rPr lang="en-US" dirty="0" smtClean="0">
                <a:hlinkClick r:id="rId7" action="ppaction://hlinksldjump"/>
              </a:rPr>
              <a:t>Approval Process Summary</a:t>
            </a:r>
            <a:endParaRPr lang="en-US" dirty="0" smtClean="0"/>
          </a:p>
          <a:p>
            <a:r>
              <a:rPr lang="en-US" dirty="0" smtClean="0">
                <a:hlinkClick r:id="rId8" action="ppaction://hlinksldjump"/>
              </a:rPr>
              <a:t>Inactive Course</a:t>
            </a:r>
            <a:endParaRPr lang="en-US" dirty="0" smtClean="0"/>
          </a:p>
          <a:p>
            <a:r>
              <a:rPr lang="en-US" dirty="0" smtClean="0">
                <a:hlinkClick r:id="rId9" action="ppaction://hlinksldjump"/>
              </a:rPr>
              <a:t>Skeleton (Shell) Course</a:t>
            </a:r>
            <a:endParaRPr lang="en-US" dirty="0" smtClean="0"/>
          </a:p>
          <a:p>
            <a:r>
              <a:rPr lang="en-US" dirty="0" smtClean="0">
                <a:hlinkClick r:id="rId10" action="ppaction://hlinksldjump"/>
              </a:rPr>
              <a:t>Course Outline from </a:t>
            </a:r>
            <a:r>
              <a:rPr lang="en-US" sz="3243" dirty="0" smtClean="0">
                <a:hlinkClick r:id="rId10" action="ppaction://hlinksldjump"/>
              </a:rPr>
              <a:t>Scratch</a:t>
            </a:r>
            <a:endParaRPr lang="en-US" sz="3243" dirty="0" smtClean="0"/>
          </a:p>
          <a:p>
            <a:endParaRPr lang="en-US" dirty="0" smtClean="0"/>
          </a:p>
          <a:p>
            <a:endParaRPr lang="en-US" dirty="0"/>
          </a:p>
        </p:txBody>
      </p:sp>
      <p:sp>
        <p:nvSpPr>
          <p:cNvPr id="4" name="Right Arrow 3">
            <a:hlinkClick r:id="" action="ppaction://hlinkshowjump?jump=nextslide"/>
          </p:cNvPr>
          <p:cNvSpPr/>
          <p:nvPr/>
        </p:nvSpPr>
        <p:spPr>
          <a:xfrm>
            <a:off x="7924800" y="609600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Left Arrow 4">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mc:Choice xmlns="" xmlns:a="http://schemas.openxmlformats.org/drawingml/2006/main" xmlns:r="http://schemas.openxmlformats.org/officeDocument/2006/relationships" xmlns:p="http://schemas.openxmlformats.org/presentationml/2006/main" xmlns:p14="http://schemas.microsoft.com/office/powerpoint/2010/main" xmlns:mc="http://schemas.openxmlformats.org/markup-compatibility/2006" xmlns:mv="urn:schemas-microsoft-com:mac:vml"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 SLO example 4</a:t>
            </a:r>
            <a:endParaRPr lang="en-US" dirty="0"/>
          </a:p>
        </p:txBody>
      </p:sp>
      <p:sp>
        <p:nvSpPr>
          <p:cNvPr id="3" name="Right Arrow 2">
            <a:hlinkClick r:id="" action="ppaction://hlinkshowjump?jump=nextslide"/>
          </p:cNvPr>
          <p:cNvSpPr/>
          <p:nvPr/>
        </p:nvSpPr>
        <p:spPr>
          <a:xfrm>
            <a:off x="7924800" y="609600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Left Arrow 3">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GESLO ART_111.jpg"/>
          <p:cNvPicPr>
            <a:picLocks noChangeAspect="1"/>
          </p:cNvPicPr>
          <p:nvPr/>
        </p:nvPicPr>
        <p:blipFill>
          <a:blip r:embed="rId2"/>
          <a:stretch>
            <a:fillRect/>
          </a:stretch>
        </p:blipFill>
        <p:spPr>
          <a:xfrm>
            <a:off x="1378162" y="0"/>
            <a:ext cx="6387675"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 SLO example 5</a:t>
            </a:r>
            <a:endParaRPr lang="en-US" dirty="0"/>
          </a:p>
        </p:txBody>
      </p:sp>
      <p:sp>
        <p:nvSpPr>
          <p:cNvPr id="3" name="Right Arrow 2">
            <a:hlinkClick r:id="" action="ppaction://hlinkshowjump?jump=nextslide"/>
          </p:cNvPr>
          <p:cNvSpPr/>
          <p:nvPr/>
        </p:nvSpPr>
        <p:spPr>
          <a:xfrm>
            <a:off x="7924800" y="609600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Left Arrow 3">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GESLO_ART207.tiff"/>
          <p:cNvPicPr>
            <a:picLocks noChangeAspect="1"/>
          </p:cNvPicPr>
          <p:nvPr/>
        </p:nvPicPr>
        <p:blipFill>
          <a:blip r:embed="rId2"/>
          <a:stretch>
            <a:fillRect/>
          </a:stretch>
        </p:blipFill>
        <p:spPr>
          <a:xfrm>
            <a:off x="1445091" y="0"/>
            <a:ext cx="6253818"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dirty="0"/>
              <a:t>Correctly entered GE </a:t>
            </a:r>
            <a:r>
              <a:rPr lang="en-US" dirty="0" smtClean="0"/>
              <a:t>SLO</a:t>
            </a:r>
            <a:endParaRPr lang="en-US" dirty="0"/>
          </a:p>
        </p:txBody>
      </p:sp>
      <p:pic>
        <p:nvPicPr>
          <p:cNvPr id="4" name="Picture 3"/>
          <p:cNvPicPr>
            <a:picLocks noChangeAspect="1"/>
          </p:cNvPicPr>
          <p:nvPr/>
        </p:nvPicPr>
        <p:blipFill>
          <a:blip r:embed="rId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1363035" y="1600199"/>
            <a:ext cx="6256965" cy="4724401"/>
          </a:xfrm>
          <a:prstGeom prst="rect">
            <a:avLst/>
          </a:prstGeom>
        </p:spPr>
      </p:pic>
      <p:sp>
        <p:nvSpPr>
          <p:cNvPr id="5" name="Right Arrow 4">
            <a:hlinkClick r:id="" action="ppaction://hlinkshowjump?jump=nextslide"/>
          </p:cNvPr>
          <p:cNvSpPr/>
          <p:nvPr/>
        </p:nvSpPr>
        <p:spPr>
          <a:xfrm>
            <a:off x="7924800" y="6241165"/>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Left Arrow 5">
            <a:hlinkClick r:id="" action="ppaction://hlinkshowjump?jump=previousslide"/>
          </p:cNvPr>
          <p:cNvSpPr/>
          <p:nvPr/>
        </p:nvSpPr>
        <p:spPr>
          <a:xfrm>
            <a:off x="152400" y="6248400"/>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1447800" y="990600"/>
            <a:ext cx="6629400" cy="646331"/>
          </a:xfrm>
          <a:prstGeom prst="rect">
            <a:avLst/>
          </a:prstGeom>
          <a:noFill/>
        </p:spPr>
        <p:txBody>
          <a:bodyPr wrap="square" rtlCol="0">
            <a:spAutoFit/>
          </a:bodyPr>
          <a:lstStyle/>
          <a:p>
            <a:pPr algn="ctr"/>
            <a:r>
              <a:rPr lang="en-US" dirty="0" smtClean="0"/>
              <a:t>(each color with a</a:t>
            </a:r>
            <a:r>
              <a:rPr lang="en-US" dirty="0" smtClean="0"/>
              <a:t> left checkmark </a:t>
            </a:r>
            <a:r>
              <a:rPr lang="en-US" dirty="0" smtClean="0"/>
              <a:t>has at least one method of </a:t>
            </a:r>
            <a:r>
              <a:rPr lang="en-US" dirty="0" smtClean="0"/>
              <a:t>evaluation checked in the second table)</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326045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a:xfrm>
            <a:off x="457200" y="914400"/>
            <a:ext cx="8229600" cy="2667000"/>
          </a:xfrm>
        </p:spPr>
        <p:txBody>
          <a:bodyPr>
            <a:normAutofit fontScale="92500"/>
          </a:bodyPr>
          <a:lstStyle/>
          <a:p>
            <a:pPr marL="0" indent="0">
              <a:buNone/>
            </a:pPr>
            <a:r>
              <a:rPr lang="en-US" dirty="0" smtClean="0"/>
              <a:t>As Tracie is helping a colleague review the proposal submitted for American Studies 202, the Gen </a:t>
            </a:r>
            <a:r>
              <a:rPr lang="en-US" dirty="0"/>
              <a:t>Ed (GE SLO) question puzzled </a:t>
            </a:r>
            <a:r>
              <a:rPr lang="en-US" dirty="0" smtClean="0"/>
              <a:t>her.  She is unsure if this question was answered properly.  Help her determine if this question was answered properly.   </a:t>
            </a:r>
            <a:endParaRPr lang="en-US" dirty="0"/>
          </a:p>
        </p:txBody>
      </p:sp>
      <p:sp>
        <p:nvSpPr>
          <p:cNvPr id="7" name="Text Placeholder 4"/>
          <p:cNvSpPr txBox="1">
            <a:spLocks/>
          </p:cNvSpPr>
          <p:nvPr/>
        </p:nvSpPr>
        <p:spPr>
          <a:xfrm>
            <a:off x="457200" y="3810000"/>
            <a:ext cx="8229600" cy="1143000"/>
          </a:xfrm>
          <a:prstGeom prst="rect">
            <a:avLst/>
          </a:prstGeom>
        </p:spPr>
        <p:txBody>
          <a:bodyPr vert="horz" lIns="91440" tIns="45720" rIns="91440" bIns="45720" rtlCol="0">
            <a:normAutofit fontScale="8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t>Click </a:t>
            </a:r>
            <a:r>
              <a:rPr lang="en-US" dirty="0" smtClean="0">
                <a:hlinkClick r:id="" action="ppaction://hlinkshowjump?jump=nextslide"/>
              </a:rPr>
              <a:t>here</a:t>
            </a:r>
            <a:r>
              <a:rPr lang="en-US" dirty="0" smtClean="0"/>
              <a:t> to view the General Education Student Learning Outcome (GE SLO) question as it was submitted for AMST 202.</a:t>
            </a:r>
            <a:endParaRPr lang="en-US" dirty="0"/>
          </a:p>
        </p:txBody>
      </p:sp>
      <p:sp>
        <p:nvSpPr>
          <p:cNvPr id="4" name="Right Arrow 3">
            <a:hlinkClick r:id="" action="ppaction://hlinkshowjump?jump=nextslide"/>
          </p:cNvPr>
          <p:cNvSpPr/>
          <p:nvPr/>
        </p:nvSpPr>
        <p:spPr>
          <a:xfrm>
            <a:off x="7924800" y="609600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Left Arrow 5">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ction Button: Information 7">
            <a:hlinkClick r:id="rId3" action="ppaction://hlinksldjump" highlightClick="1"/>
          </p:cNvPr>
          <p:cNvSpPr/>
          <p:nvPr/>
        </p:nvSpPr>
        <p:spPr>
          <a:xfrm>
            <a:off x="1371600" y="6248400"/>
            <a:ext cx="1981200" cy="280416"/>
          </a:xfrm>
          <a:prstGeom prst="actionButtonInformati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Table of Contents</a:t>
            </a:r>
            <a:endParaRPr lang="en-US" sz="1400"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025181222"/>
      </p:ext>
    </p:extLst>
  </p:cSld>
  <p:clrMapOvr>
    <a:masterClrMapping/>
  </p:clrMapOvr>
  <mc:AlternateContent>
    <mc:Choice xmlns="" xmlns:a="http://schemas.openxmlformats.org/drawingml/2006/main" xmlns:r="http://schemas.openxmlformats.org/officeDocument/2006/relationships" xmlns:p="http://schemas.openxmlformats.org/presentationml/2006/main" xmlns:p14="http://schemas.microsoft.com/office/powerpoint/2010/main" xmlns:mc="http://schemas.openxmlformats.org/markup-compatibility/2006" xmlns:mv="urn:schemas-microsoft-com:mac:vml"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30655" y="0"/>
            <a:ext cx="8503745" cy="6420861"/>
          </a:xfrm>
          <a:prstGeom prst="rect">
            <a:avLst/>
          </a:prstGeom>
        </p:spPr>
      </p:pic>
      <p:sp>
        <p:nvSpPr>
          <p:cNvPr id="3" name="Right Arrow 2">
            <a:hlinkClick r:id="" action="ppaction://hlinkshowjump?jump=nextslide"/>
          </p:cNvPr>
          <p:cNvSpPr/>
          <p:nvPr/>
        </p:nvSpPr>
        <p:spPr>
          <a:xfrm>
            <a:off x="7924800" y="6241165"/>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Left Arrow 3">
            <a:hlinkClick r:id="" action="ppaction://hlinkshowjump?jump=previousslide"/>
          </p:cNvPr>
          <p:cNvSpPr/>
          <p:nvPr/>
        </p:nvSpPr>
        <p:spPr>
          <a:xfrm>
            <a:off x="152400" y="6248400"/>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202910706"/>
      </p:ext>
    </p:extLst>
  </p:cSld>
  <p:clrMapOvr>
    <a:masterClrMapping/>
  </p:clrMapOvr>
  <mc:AlternateContent>
    <mc:Choice xmlns="" xmlns:a="http://schemas.openxmlformats.org/drawingml/2006/main" xmlns:r="http://schemas.openxmlformats.org/officeDocument/2006/relationships" xmlns:p="http://schemas.openxmlformats.org/presentationml/2006/main" xmlns:p14="http://schemas.microsoft.com/office/powerpoint/2010/main" xmlns:mc="http://schemas.openxmlformats.org/markup-compatibility/2006" xmlns:mv="urn:schemas-microsoft-com:mac:vml"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ext Placeholder 2"/>
          <p:cNvSpPr>
            <a:spLocks noGrp="1"/>
          </p:cNvSpPr>
          <p:nvPr>
            <p:ph type="body" sz="quarter" idx="16"/>
          </p:nvPr>
        </p:nvSpPr>
        <p:spPr/>
        <p:txBody>
          <a:bodyPr/>
          <a:lstStyle/>
          <a:p>
            <a:r>
              <a:rPr lang="en-US" dirty="0" smtClean="0"/>
              <a:t>It is okay not to have all General Education Student Learning Outcomes unsupported.  It would be a rare course that supported student attainment of all Gen Ed </a:t>
            </a:r>
            <a:r>
              <a:rPr lang="en-US" dirty="0" err="1" smtClean="0"/>
              <a:t>SLOs</a:t>
            </a:r>
            <a:r>
              <a:rPr lang="en-US" dirty="0" smtClean="0"/>
              <a:t>.</a:t>
            </a:r>
            <a:endParaRPr lang="en-US" dirty="0"/>
          </a:p>
        </p:txBody>
      </p:sp>
      <p:sp>
        <p:nvSpPr>
          <p:cNvPr id="7" name="Right Arrow 6">
            <a:hlinkClick r:id="" action="ppaction://hlinkshowjump?jump=nextslide"/>
          </p:cNvPr>
          <p:cNvSpPr/>
          <p:nvPr/>
        </p:nvSpPr>
        <p:spPr>
          <a:xfrm>
            <a:off x="7924800" y="609600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1905000" y="1905000"/>
            <a:ext cx="2209800" cy="584775"/>
          </a:xfrm>
          <a:prstGeom prst="rect">
            <a:avLst/>
          </a:prstGeom>
          <a:noFill/>
        </p:spPr>
        <p:txBody>
          <a:bodyPr wrap="square" rtlCol="0">
            <a:spAutoFit/>
          </a:bodyPr>
          <a:lstStyle/>
          <a:p>
            <a:r>
              <a:rPr lang="en-US" sz="3200" dirty="0" smtClean="0"/>
              <a:t>Yes</a:t>
            </a:r>
            <a:endParaRPr lang="en-US" sz="3200" dirty="0"/>
          </a:p>
        </p:txBody>
      </p:sp>
      <p:sp>
        <p:nvSpPr>
          <p:cNvPr id="15" name="TextBox 14"/>
          <p:cNvSpPr txBox="1"/>
          <p:nvPr/>
        </p:nvSpPr>
        <p:spPr>
          <a:xfrm>
            <a:off x="1905000" y="2514600"/>
            <a:ext cx="1371600" cy="584775"/>
          </a:xfrm>
          <a:prstGeom prst="rect">
            <a:avLst/>
          </a:prstGeom>
          <a:noFill/>
        </p:spPr>
        <p:txBody>
          <a:bodyPr wrap="square" rtlCol="0">
            <a:spAutoFit/>
          </a:bodyPr>
          <a:lstStyle/>
          <a:p>
            <a:r>
              <a:rPr lang="en-US" sz="3200" dirty="0" smtClean="0"/>
              <a:t>No</a:t>
            </a:r>
            <a:endParaRPr lang="en-US" sz="3200" dirty="0"/>
          </a:p>
        </p:txBody>
      </p:sp>
      <p:sp>
        <p:nvSpPr>
          <p:cNvPr id="16" name="Text Placeholder 1"/>
          <p:cNvSpPr>
            <a:spLocks noGrp="1"/>
          </p:cNvSpPr>
          <p:nvPr>
            <p:ph type="body" sz="quarter" idx="15"/>
          </p:nvPr>
        </p:nvSpPr>
        <p:spPr/>
        <p:txBody>
          <a:bodyPr/>
          <a:lstStyle/>
          <a:p>
            <a:r>
              <a:rPr lang="en-US" dirty="0" smtClean="0"/>
              <a:t>Yes, the course does help support the student’s attainment of General Education Student Learning Outcomes (Gen Ed </a:t>
            </a:r>
            <a:r>
              <a:rPr lang="en-US" dirty="0" err="1" smtClean="0"/>
              <a:t>SLOs</a:t>
            </a:r>
            <a:r>
              <a:rPr lang="en-US" dirty="0" smtClean="0"/>
              <a:t>)</a:t>
            </a:r>
            <a:endParaRPr lang="en-US" dirty="0"/>
          </a:p>
        </p:txBody>
      </p:sp>
      <p:sp>
        <p:nvSpPr>
          <p:cNvPr id="17" name="Text Placeholder 1"/>
          <p:cNvSpPr>
            <a:spLocks noGrp="1"/>
          </p:cNvSpPr>
          <p:nvPr>
            <p:ph type="body" sz="quarter" idx="15"/>
          </p:nvPr>
        </p:nvSpPr>
        <p:spPr>
          <a:xfrm>
            <a:off x="533400" y="304800"/>
            <a:ext cx="7848600" cy="1143000"/>
          </a:xfrm>
        </p:spPr>
        <p:txBody>
          <a:bodyPr>
            <a:noAutofit/>
          </a:bodyPr>
          <a:lstStyle/>
          <a:p>
            <a:r>
              <a:rPr lang="en-US" sz="2800" dirty="0" smtClean="0"/>
              <a:t>Was question #18 on the previous slide answered correctly?  Click on the correct response.</a:t>
            </a:r>
            <a:endParaRPr lang="en-US" sz="2800" dirty="0"/>
          </a:p>
        </p:txBody>
      </p:sp>
      <p:pic>
        <p:nvPicPr>
          <p:cNvPr id="1026" name="Picture 2" descr="C:\Users\Melissa\AppData\Local\Microsoft\Windows\Temporary Internet Files\Content.IE5\S0EC8KAY\MC900441902[1].wmf"/>
          <p:cNvPicPr>
            <a:picLocks noChangeAspect="1" noChangeArrowheads="1"/>
          </p:cNvPicPr>
          <p:nvPr/>
        </p:nvPicPr>
        <p:blipFill>
          <a:blip r:embed="rId3"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4724400" y="1295400"/>
            <a:ext cx="2360613" cy="2789367"/>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sp>
        <p:nvSpPr>
          <p:cNvPr id="9" name="Left Arrow 8">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76057101"/>
      </p:ext>
    </p:extLst>
  </p:cSld>
  <p:clrMapOvr>
    <a:masterClrMapping/>
  </p:clrMapOvr>
  <mc:AlternateContent>
    <mc:Choice xmlns="" xmlns:a="http://schemas.openxmlformats.org/drawingml/2006/main" xmlns:r="http://schemas.openxmlformats.org/officeDocument/2006/relationships" xmlns:p="http://schemas.openxmlformats.org/presentationml/2006/main" xmlns:p14="http://schemas.microsoft.com/office/powerpoint/2010/main" xmlns:mc="http://schemas.openxmlformats.org/markup-compatibility/2006" xmlns:mv="urn:schemas-microsoft-com:mac:vml"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4"/>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childTnLst>
              </p:cTn>
              <p:nextCondLst>
                <p:cond evt="onClick" delay="0">
                  <p:tgtEl>
                    <p:spTgt spid="14"/>
                  </p:tgtEl>
                </p:cond>
              </p:nextCondLst>
            </p:seq>
            <p:seq concurrent="1" nextAc="seek">
              <p:cTn id="12" restart="whenNotActive" fill="hold" evtFilter="cancelBubble" nodeType="interactiveSeq">
                <p:stCondLst>
                  <p:cond evt="onClick" delay="0">
                    <p:tgtEl>
                      <p:spTgt spid="15"/>
                    </p:tgtEl>
                  </p:cond>
                </p:stCondLst>
                <p:endSync evt="end" delay="0">
                  <p:rtn val="all"/>
                </p:endSync>
                <p:childTnLst>
                  <p:par>
                    <p:cTn id="13" fill="hold">
                      <p:stCondLst>
                        <p:cond delay="0"/>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childTnLst>
        </p:cTn>
      </p:par>
    </p:tnLst>
    <p:bldLst>
      <p:bldP spid="3" grpId="0" build="p"/>
      <p:bldP spid="7" grpId="0" animBg="1"/>
      <p:bldP spid="16" grpId="0" build="p"/>
    </p:bld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Three Ways to Enter Course Competencies</a:t>
            </a:r>
          </a:p>
        </p:txBody>
      </p:sp>
      <p:sp>
        <p:nvSpPr>
          <p:cNvPr id="3" name="Content Placeholder 2"/>
          <p:cNvSpPr>
            <a:spLocks noGrp="1"/>
          </p:cNvSpPr>
          <p:nvPr>
            <p:ph idx="1"/>
          </p:nvPr>
        </p:nvSpPr>
        <p:spPr>
          <a:xfrm>
            <a:off x="457200" y="1600201"/>
            <a:ext cx="8229600" cy="4267200"/>
          </a:xfrm>
        </p:spPr>
        <p:txBody>
          <a:bodyPr/>
          <a:lstStyle/>
          <a:p>
            <a:pPr marL="0" indent="0">
              <a:buNone/>
            </a:pPr>
            <a:endParaRPr lang="en-US" dirty="0" smtClean="0"/>
          </a:p>
          <a:p>
            <a:r>
              <a:rPr lang="en-US" dirty="0" smtClean="0"/>
              <a:t>(1) Copy/paste individual competencies from the catalog</a:t>
            </a:r>
          </a:p>
          <a:p>
            <a:r>
              <a:rPr lang="en-US" dirty="0" smtClean="0"/>
              <a:t>(2) Type the competencies</a:t>
            </a:r>
          </a:p>
          <a:p>
            <a:r>
              <a:rPr lang="en-US" dirty="0" smtClean="0"/>
              <a:t>(3) Use the </a:t>
            </a:r>
            <a:r>
              <a:rPr lang="en-US" dirty="0" err="1" smtClean="0"/>
              <a:t>QuickList</a:t>
            </a:r>
            <a:r>
              <a:rPr lang="en-US" dirty="0" smtClean="0"/>
              <a:t> Entry function</a:t>
            </a:r>
          </a:p>
          <a:p>
            <a:r>
              <a:rPr lang="en-US" dirty="0"/>
              <a:t>Click </a:t>
            </a:r>
            <a:r>
              <a:rPr lang="en-US" dirty="0">
                <a:hlinkClick r:id="rId3"/>
              </a:rPr>
              <a:t>here</a:t>
            </a:r>
            <a:r>
              <a:rPr lang="en-US" dirty="0"/>
              <a:t> to </a:t>
            </a:r>
            <a:r>
              <a:rPr lang="en-US" dirty="0" smtClean="0"/>
              <a:t>hear </a:t>
            </a:r>
            <a:r>
              <a:rPr lang="en-US" dirty="0"/>
              <a:t>an explanation about </a:t>
            </a:r>
            <a:r>
              <a:rPr lang="en-US" dirty="0" smtClean="0"/>
              <a:t>the ways to enter course competencies.</a:t>
            </a:r>
            <a:endParaRPr lang="en-US" dirty="0"/>
          </a:p>
          <a:p>
            <a:endParaRPr lang="en-US" dirty="0" smtClean="0"/>
          </a:p>
          <a:p>
            <a:pPr marL="0" indent="0">
              <a:buNone/>
            </a:pPr>
            <a:endParaRPr lang="en-US" dirty="0"/>
          </a:p>
        </p:txBody>
      </p:sp>
      <p:sp>
        <p:nvSpPr>
          <p:cNvPr id="4" name="Right Arrow 3">
            <a:hlinkClick r:id="" action="ppaction://hlinkshowjump?jump=nextslide"/>
          </p:cNvPr>
          <p:cNvSpPr/>
          <p:nvPr/>
        </p:nvSpPr>
        <p:spPr>
          <a:xfrm>
            <a:off x="7924800" y="609600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Left Arrow 4">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ction Button: Information 5">
            <a:hlinkClick r:id="rId4" action="ppaction://hlinksldjump" highlightClick="1"/>
          </p:cNvPr>
          <p:cNvSpPr/>
          <p:nvPr/>
        </p:nvSpPr>
        <p:spPr>
          <a:xfrm>
            <a:off x="1371600" y="6248400"/>
            <a:ext cx="1981200" cy="280416"/>
          </a:xfrm>
          <a:prstGeom prst="actionButtonInformati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Table of Contents</a:t>
            </a:r>
            <a:endParaRPr lang="en-US" sz="1400"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089915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Course Competencies</a:t>
            </a:r>
            <a:endParaRPr lang="en-US" dirty="0"/>
          </a:p>
        </p:txBody>
      </p:sp>
      <p:sp>
        <p:nvSpPr>
          <p:cNvPr id="8" name="Text Placeholder 7"/>
          <p:cNvSpPr>
            <a:spLocks noGrp="1"/>
          </p:cNvSpPr>
          <p:nvPr>
            <p:ph type="body" sz="quarter" idx="13"/>
          </p:nvPr>
        </p:nvSpPr>
        <p:spPr/>
        <p:txBody>
          <a:bodyPr/>
          <a:lstStyle/>
          <a:p>
            <a:r>
              <a:rPr lang="en-US" dirty="0" smtClean="0"/>
              <a:t>Course competencies should be measureable</a:t>
            </a:r>
          </a:p>
          <a:p>
            <a:r>
              <a:rPr lang="en-US" dirty="0" smtClean="0"/>
              <a:t>A minimum of one competency is required</a:t>
            </a:r>
          </a:p>
          <a:p>
            <a:r>
              <a:rPr lang="en-US" dirty="0" smtClean="0"/>
              <a:t>No maximum for course competencies, though more than one catalog page filled would be considered excessive UNLESS required by an external accrediting body for a vocational field</a:t>
            </a:r>
            <a:endParaRPr lang="en-US" dirty="0"/>
          </a:p>
        </p:txBody>
      </p:sp>
      <p:sp>
        <p:nvSpPr>
          <p:cNvPr id="9" name="Right Arrow 8">
            <a:hlinkClick r:id="" action="ppaction://hlinkshowjump?jump=nextslide"/>
          </p:cNvPr>
          <p:cNvSpPr/>
          <p:nvPr/>
        </p:nvSpPr>
        <p:spPr>
          <a:xfrm>
            <a:off x="7924800" y="606643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Left Arrow 9">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ction Button: Information 10">
            <a:hlinkClick r:id="rId2" action="ppaction://hlinksldjump" highlightClick="1"/>
          </p:cNvPr>
          <p:cNvSpPr/>
          <p:nvPr/>
        </p:nvSpPr>
        <p:spPr>
          <a:xfrm>
            <a:off x="1371600" y="6248400"/>
            <a:ext cx="1981200" cy="280416"/>
          </a:xfrm>
          <a:prstGeom prst="actionButtonInformati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Table of Contents</a:t>
            </a:r>
            <a:endParaRPr 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Competency Examples</a:t>
            </a:r>
            <a:endParaRPr lang="en-US" dirty="0"/>
          </a:p>
        </p:txBody>
      </p:sp>
      <p:sp>
        <p:nvSpPr>
          <p:cNvPr id="8" name="Text Placeholder 7"/>
          <p:cNvSpPr>
            <a:spLocks noGrp="1"/>
          </p:cNvSpPr>
          <p:nvPr>
            <p:ph type="body" sz="quarter" idx="13"/>
          </p:nvPr>
        </p:nvSpPr>
        <p:spPr/>
        <p:txBody>
          <a:bodyPr>
            <a:normAutofit lnSpcReduction="10000"/>
          </a:bodyPr>
          <a:lstStyle/>
          <a:p>
            <a:r>
              <a:rPr lang="en-US" dirty="0" smtClean="0">
                <a:hlinkClick r:id="rId2" action="ppaction://hlinksldjump"/>
              </a:rPr>
              <a:t>Example of a course with a single broad generic competency</a:t>
            </a:r>
            <a:endParaRPr lang="en-US" dirty="0" smtClean="0"/>
          </a:p>
          <a:p>
            <a:r>
              <a:rPr lang="en-US" dirty="0" smtClean="0">
                <a:hlinkClick r:id="rId3" action="ppaction://hlinksldjump"/>
              </a:rPr>
              <a:t>Example of a course with multiple competencies</a:t>
            </a:r>
            <a:endParaRPr lang="en-US" dirty="0" smtClean="0"/>
          </a:p>
          <a:p>
            <a:r>
              <a:rPr lang="en-US" dirty="0" smtClean="0">
                <a:hlinkClick r:id="rId4" action="ppaction://hlinksldjump"/>
              </a:rPr>
              <a:t>Example of a course with multiple </a:t>
            </a:r>
            <a:r>
              <a:rPr lang="en-US" dirty="0" smtClean="0">
                <a:hlinkClick r:id="rId4" action="ppaction://hlinksldjump"/>
              </a:rPr>
              <a:t>competencies</a:t>
            </a:r>
            <a:endParaRPr lang="en-US" dirty="0" smtClean="0"/>
          </a:p>
          <a:p>
            <a:r>
              <a:rPr lang="en-US" dirty="0" smtClean="0">
                <a:hlinkClick r:id="rId5" action="ppaction://hlinksldjump"/>
              </a:rPr>
              <a:t>Example of a course with many many (78!!!) competencies</a:t>
            </a:r>
            <a:endParaRPr lang="en-US" dirty="0"/>
          </a:p>
        </p:txBody>
      </p:sp>
      <p:sp>
        <p:nvSpPr>
          <p:cNvPr id="9" name="Right Arrow 8">
            <a:hlinkClick r:id="" action="ppaction://hlinkshowjump?jump=nextslide"/>
          </p:cNvPr>
          <p:cNvSpPr/>
          <p:nvPr/>
        </p:nvSpPr>
        <p:spPr>
          <a:xfrm>
            <a:off x="7924800" y="606643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Left Arrow 9">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ction Button: Information 10">
            <a:hlinkClick r:id="rId6" action="ppaction://hlinksldjump" highlightClick="1"/>
          </p:cNvPr>
          <p:cNvSpPr/>
          <p:nvPr/>
        </p:nvSpPr>
        <p:spPr>
          <a:xfrm>
            <a:off x="1371600" y="6248400"/>
            <a:ext cx="1981200" cy="280416"/>
          </a:xfrm>
          <a:prstGeom prst="actionButtonInformati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Table of Contents</a:t>
            </a:r>
            <a:endParaRPr 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Single Competency</a:t>
            </a:r>
            <a:endParaRPr lang="en-US" dirty="0"/>
          </a:p>
        </p:txBody>
      </p:sp>
      <p:sp>
        <p:nvSpPr>
          <p:cNvPr id="9" name="Right Arrow 8">
            <a:hlinkClick r:id="" action="ppaction://hlinkshowjump?jump=nextslide"/>
          </p:cNvPr>
          <p:cNvSpPr/>
          <p:nvPr/>
        </p:nvSpPr>
        <p:spPr>
          <a:xfrm>
            <a:off x="7924800" y="606643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Left Arrow 9">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competenciesZOOL141.tiff"/>
          <p:cNvPicPr>
            <a:picLocks noChangeAspect="1"/>
          </p:cNvPicPr>
          <p:nvPr/>
        </p:nvPicPr>
        <p:blipFill>
          <a:blip r:embed="rId2"/>
          <a:stretch>
            <a:fillRect/>
          </a:stretch>
        </p:blipFill>
        <p:spPr>
          <a:xfrm>
            <a:off x="1143000" y="1412924"/>
            <a:ext cx="7099300" cy="46957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Our Intended Audience</a:t>
            </a:r>
            <a:endParaRPr lang="en-US" dirty="0"/>
          </a:p>
        </p:txBody>
      </p:sp>
      <p:sp>
        <p:nvSpPr>
          <p:cNvPr id="3" name="Content Placeholder 2"/>
          <p:cNvSpPr>
            <a:spLocks noGrp="1"/>
          </p:cNvSpPr>
          <p:nvPr>
            <p:ph idx="1"/>
          </p:nvPr>
        </p:nvSpPr>
        <p:spPr>
          <a:xfrm>
            <a:off x="457200" y="1600201"/>
            <a:ext cx="8229600" cy="4343400"/>
          </a:xfrm>
        </p:spPr>
        <p:txBody>
          <a:bodyPr>
            <a:normAutofit/>
          </a:bodyPr>
          <a:lstStyle/>
          <a:p>
            <a:r>
              <a:rPr lang="en-US" dirty="0" smtClean="0"/>
              <a:t>For the purposes of this demo, the target population . . . .</a:t>
            </a:r>
          </a:p>
          <a:p>
            <a:r>
              <a:rPr lang="en-US" dirty="0" smtClean="0"/>
              <a:t>college faculty - tenured and untenured </a:t>
            </a:r>
          </a:p>
          <a:p>
            <a:r>
              <a:rPr lang="en-US" dirty="0"/>
              <a:t>h</a:t>
            </a:r>
            <a:r>
              <a:rPr lang="en-US" dirty="0" smtClean="0"/>
              <a:t>ave a minimum of a master’s degree in their content area, some with a PhD </a:t>
            </a:r>
          </a:p>
          <a:p>
            <a:r>
              <a:rPr lang="en-US" dirty="0" smtClean="0"/>
              <a:t>may not have organized their course content around the competencies to be attained by the students </a:t>
            </a:r>
            <a:endParaRPr lang="en-US" dirty="0"/>
          </a:p>
        </p:txBody>
      </p:sp>
      <p:pic>
        <p:nvPicPr>
          <p:cNvPr id="5" name="test.mp3">
            <a:hlinkClick r:id="" action="ppaction://media"/>
          </p:cNvPr>
          <p:cNvPicPr>
            <a:picLocks noChangeAspect="1"/>
          </p:cNvPicPr>
          <p:nvPr>
            <a:audioFile r:link="rId1"/>
            <p:extLst>
              <p:ext uri="{DAA4B4D4-6D71-4841-9C94-3DE7FCFB9230}">
                <p14:media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r:embed="rId4"/>
              </p:ext>
            </p:extLst>
          </p:nvPr>
        </p:nvPicPr>
        <p:blipFill>
          <a:blip r:embed="rId5" cstate="print"/>
          <a:stretch>
            <a:fillRect/>
          </a:stretch>
        </p:blipFill>
        <p:spPr>
          <a:xfrm>
            <a:off x="533400" y="559558"/>
            <a:ext cx="609600" cy="609600"/>
          </a:xfrm>
          <a:prstGeom prst="rect">
            <a:avLst/>
          </a:prstGeom>
        </p:spPr>
      </p:pic>
      <p:sp>
        <p:nvSpPr>
          <p:cNvPr id="6" name="Right Arrow 5">
            <a:hlinkClick r:id="" action="ppaction://hlinkshowjump?jump=nextslide"/>
          </p:cNvPr>
          <p:cNvSpPr/>
          <p:nvPr/>
        </p:nvSpPr>
        <p:spPr>
          <a:xfrm>
            <a:off x="7924800" y="609600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Left Arrow 6">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ction Button: Information 7">
            <a:hlinkClick r:id="rId6" action="ppaction://hlinksldjump" highlightClick="1"/>
          </p:cNvPr>
          <p:cNvSpPr/>
          <p:nvPr/>
        </p:nvSpPr>
        <p:spPr>
          <a:xfrm>
            <a:off x="1371600" y="6248400"/>
            <a:ext cx="1981200" cy="280416"/>
          </a:xfrm>
          <a:prstGeom prst="actionButtonInformati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Table of Contents</a:t>
            </a:r>
            <a:endParaRPr lang="en-US" sz="1400" dirty="0"/>
          </a:p>
        </p:txBody>
      </p:sp>
    </p:spTree>
  </p:cSld>
  <p:clrMapOvr>
    <a:masterClrMapping/>
  </p:clrMapOvr>
  <mc:AlternateContent>
    <mc:Choice xmlns="" xmlns:a="http://schemas.openxmlformats.org/drawingml/2006/main" xmlns:r="http://schemas.openxmlformats.org/officeDocument/2006/relationships" xmlns:p="http://schemas.openxmlformats.org/presentationml/2006/main" xmlns:p14="http://schemas.microsoft.com/office/powerpoint/2010/main" xmlns:mc="http://schemas.openxmlformats.org/markup-compatibility/2006" xmlns:mv="urn:schemas-microsoft-com:mac:vml" Requires="p14">
      <p:transition spd="med" p14:dur="700" advClick="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63754" fill="hold"/>
                                        <p:tgtEl>
                                          <p:spTgt spid="5"/>
                                        </p:tgtEl>
                                      </p:cBhvr>
                                    </p:cmd>
                                  </p:childTnLst>
                                </p:cTn>
                              </p:par>
                              <p:par>
                                <p:cTn id="7" presetID="1" presetClass="entr" presetSubtype="0" fill="hold" grpId="0"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700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1400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2500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5"/>
                </p:tgtEl>
              </p:cMediaNode>
            </p:audio>
          </p:childTnLst>
        </p:cTn>
      </p:par>
    </p:tnLst>
    <p:bldLst>
      <p:bldP spid="3" grpId="0" uiExpand="1" build="p"/>
      <p:bldP spid="6" grpId="0" animBg="1"/>
    </p:bld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Multiple Competencies</a:t>
            </a:r>
            <a:endParaRPr lang="en-US" dirty="0"/>
          </a:p>
        </p:txBody>
      </p:sp>
      <p:sp>
        <p:nvSpPr>
          <p:cNvPr id="4" name="Right Arrow 3">
            <a:hlinkClick r:id="" action="ppaction://hlinkshowjump?jump=nextslide"/>
          </p:cNvPr>
          <p:cNvSpPr/>
          <p:nvPr/>
        </p:nvSpPr>
        <p:spPr>
          <a:xfrm>
            <a:off x="7924800" y="606643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Left Arrow 4">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competenciesMATH 205.tiff"/>
          <p:cNvPicPr>
            <a:picLocks noChangeAspect="1"/>
          </p:cNvPicPr>
          <p:nvPr/>
        </p:nvPicPr>
        <p:blipFill>
          <a:blip r:embed="rId2"/>
          <a:stretch>
            <a:fillRect/>
          </a:stretch>
        </p:blipFill>
        <p:spPr>
          <a:xfrm>
            <a:off x="1066800" y="1371600"/>
            <a:ext cx="7042150" cy="475371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Multiple Competencies</a:t>
            </a:r>
            <a:endParaRPr lang="en-US" dirty="0"/>
          </a:p>
        </p:txBody>
      </p:sp>
      <p:pic>
        <p:nvPicPr>
          <p:cNvPr id="4" name="Picture 3" descr="competenciesNURS212.tiff"/>
          <p:cNvPicPr>
            <a:picLocks noChangeAspect="1"/>
          </p:cNvPicPr>
          <p:nvPr/>
        </p:nvPicPr>
        <p:blipFill>
          <a:blip r:embed="rId2"/>
          <a:stretch>
            <a:fillRect/>
          </a:stretch>
        </p:blipFill>
        <p:spPr>
          <a:xfrm>
            <a:off x="1143000" y="1292422"/>
            <a:ext cx="6883400" cy="5216327"/>
          </a:xfrm>
          <a:prstGeom prst="rect">
            <a:avLst/>
          </a:prstGeom>
        </p:spPr>
      </p:pic>
      <p:sp>
        <p:nvSpPr>
          <p:cNvPr id="5" name="Right Arrow 4">
            <a:hlinkClick r:id="" action="ppaction://hlinkshowjump?jump=nextslide"/>
          </p:cNvPr>
          <p:cNvSpPr/>
          <p:nvPr/>
        </p:nvSpPr>
        <p:spPr>
          <a:xfrm>
            <a:off x="7924800" y="606643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Left Arrow 5">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229600" cy="1173162"/>
          </a:xfrm>
        </p:spPr>
        <p:txBody>
          <a:bodyPr>
            <a:normAutofit fontScale="90000"/>
          </a:bodyPr>
          <a:lstStyle/>
          <a:p>
            <a:r>
              <a:rPr lang="en-US" dirty="0" smtClean="0"/>
              <a:t>Vocational courses sometimes require many many more competencies!</a:t>
            </a:r>
            <a:endParaRPr lang="en-US" dirty="0"/>
          </a:p>
        </p:txBody>
      </p:sp>
      <p:sp>
        <p:nvSpPr>
          <p:cNvPr id="4" name="Right Arrow 3">
            <a:hlinkClick r:id="" action="ppaction://hlinkshowjump?jump=nextslide"/>
          </p:cNvPr>
          <p:cNvSpPr/>
          <p:nvPr/>
        </p:nvSpPr>
        <p:spPr>
          <a:xfrm>
            <a:off x="7924800" y="606643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Left Arrow 4">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competenciesCULN120.tiff"/>
          <p:cNvPicPr>
            <a:picLocks noChangeAspect="1"/>
          </p:cNvPicPr>
          <p:nvPr/>
        </p:nvPicPr>
        <p:blipFill>
          <a:blip r:embed="rId2"/>
          <a:stretch>
            <a:fillRect/>
          </a:stretch>
        </p:blipFill>
        <p:spPr>
          <a:xfrm>
            <a:off x="838200" y="1371600"/>
            <a:ext cx="7378700" cy="4800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Complete Course Outline from scratch</a:t>
            </a:r>
            <a:endParaRPr lang="en-US" dirty="0"/>
          </a:p>
        </p:txBody>
      </p:sp>
      <p:sp>
        <p:nvSpPr>
          <p:cNvPr id="3" name="Content Placeholder 2"/>
          <p:cNvSpPr>
            <a:spLocks noGrp="1"/>
          </p:cNvSpPr>
          <p:nvPr>
            <p:ph idx="1"/>
          </p:nvPr>
        </p:nvSpPr>
        <p:spPr/>
        <p:txBody>
          <a:bodyPr/>
          <a:lstStyle/>
          <a:p>
            <a:r>
              <a:rPr lang="en-US" dirty="0" smtClean="0"/>
              <a:t>View the beginning steps for making a course outline from scratch by clicking on the video button</a:t>
            </a:r>
          </a:p>
          <a:p>
            <a:endParaRPr lang="en-US" dirty="0" smtClean="0"/>
          </a:p>
          <a:p>
            <a:r>
              <a:rPr lang="en-US" dirty="0" smtClean="0"/>
              <a:t>Before creating a new course you must check the UH system database of active courses</a:t>
            </a:r>
          </a:p>
          <a:p>
            <a:r>
              <a:rPr lang="en-US" dirty="0" smtClean="0"/>
              <a:t>Before creating a new course you must check the Community Colleges historical database </a:t>
            </a:r>
          </a:p>
          <a:p>
            <a:pPr>
              <a:buNone/>
            </a:pPr>
            <a:endParaRPr lang="en-US" dirty="0" smtClean="0"/>
          </a:p>
          <a:p>
            <a:endParaRPr lang="en-US" dirty="0" smtClean="0"/>
          </a:p>
          <a:p>
            <a:pPr>
              <a:buNone/>
            </a:pPr>
            <a:endParaRPr lang="en-US" dirty="0" smtClean="0"/>
          </a:p>
          <a:p>
            <a:pPr>
              <a:buNone/>
            </a:pPr>
            <a:endParaRPr lang="en-US" dirty="0"/>
          </a:p>
        </p:txBody>
      </p:sp>
      <p:sp>
        <p:nvSpPr>
          <p:cNvPr id="4" name="Right Arrow 3">
            <a:hlinkClick r:id="" action="ppaction://hlinkshowjump?jump=nextslide"/>
          </p:cNvPr>
          <p:cNvSpPr/>
          <p:nvPr/>
        </p:nvSpPr>
        <p:spPr>
          <a:xfrm>
            <a:off x="7924800" y="609600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ction Button: Movie 4">
            <a:hlinkClick r:id="rId3" highlightClick="1"/>
          </p:cNvPr>
          <p:cNvSpPr/>
          <p:nvPr/>
        </p:nvSpPr>
        <p:spPr>
          <a:xfrm>
            <a:off x="2362200" y="2743200"/>
            <a:ext cx="1042416" cy="1042416"/>
          </a:xfrm>
          <a:prstGeom prst="actionButtonMovi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Left Arrow 5">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ction Button: Information 6">
            <a:hlinkClick r:id="rId4" action="ppaction://hlinksldjump" highlightClick="1"/>
          </p:cNvPr>
          <p:cNvSpPr/>
          <p:nvPr/>
        </p:nvSpPr>
        <p:spPr>
          <a:xfrm>
            <a:off x="1371600" y="6248400"/>
            <a:ext cx="1981200" cy="280416"/>
          </a:xfrm>
          <a:prstGeom prst="actionButtonInformati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Table of Contents</a:t>
            </a:r>
            <a:endParaRPr lang="en-US" sz="1400"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813129695"/>
      </p:ext>
    </p:extLst>
  </p:cSld>
  <p:clrMapOvr>
    <a:masterClrMapping/>
  </p:clrMapOvr>
  <mc:AlternateContent>
    <mc:Choice xmlns="" xmlns:a="http://schemas.openxmlformats.org/drawingml/2006/main" xmlns:r="http://schemas.openxmlformats.org/officeDocument/2006/relationships" xmlns:p="http://schemas.openxmlformats.org/presentationml/2006/main" xmlns:p14="http://schemas.microsoft.com/office/powerpoint/2010/main" xmlns:mc="http://schemas.openxmlformats.org/markup-compatibility/2006" xmlns:mv="urn:schemas-microsoft-com:mac:vml"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Instructional </a:t>
            </a:r>
            <a:r>
              <a:rPr lang="en-US" dirty="0" smtClean="0"/>
              <a:t>Process (course content)</a:t>
            </a:r>
            <a:endParaRPr lang="en-US" dirty="0"/>
          </a:p>
        </p:txBody>
      </p:sp>
      <p:sp>
        <p:nvSpPr>
          <p:cNvPr id="3" name="Content Placeholder 2"/>
          <p:cNvSpPr>
            <a:spLocks noGrp="1"/>
          </p:cNvSpPr>
          <p:nvPr>
            <p:ph idx="1"/>
          </p:nvPr>
        </p:nvSpPr>
        <p:spPr/>
        <p:txBody>
          <a:bodyPr>
            <a:normAutofit lnSpcReduction="10000"/>
          </a:bodyPr>
          <a:lstStyle/>
          <a:p>
            <a:r>
              <a:rPr lang="en-US" dirty="0" smtClean="0"/>
              <a:t>Will include more details about the process in this section of the demo</a:t>
            </a:r>
          </a:p>
          <a:p>
            <a:r>
              <a:rPr lang="en-US" dirty="0" smtClean="0"/>
              <a:t>Maximum course content for linking is 10%, if content is greater than 10% then break down the content into sub-topics</a:t>
            </a:r>
          </a:p>
          <a:p>
            <a:r>
              <a:rPr lang="en-US" dirty="0" smtClean="0"/>
              <a:t>Course content may also be listed week by week provided that no two weeks are identical because 100/15=6.7 therefore 2 identical weeks would be 13.4 (thus, over ten percent)</a:t>
            </a:r>
            <a:endParaRPr lang="en-US" dirty="0"/>
          </a:p>
        </p:txBody>
      </p:sp>
      <p:sp>
        <p:nvSpPr>
          <p:cNvPr id="4" name="Right Arrow 3">
            <a:hlinkClick r:id="" action="ppaction://hlinkshowjump?jump=nextslide"/>
          </p:cNvPr>
          <p:cNvSpPr/>
          <p:nvPr/>
        </p:nvSpPr>
        <p:spPr>
          <a:xfrm>
            <a:off x="7924800" y="609600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Left Arrow 4">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ction Button: Information 6">
            <a:hlinkClick r:id="rId3" action="ppaction://hlinksldjump" highlightClick="1"/>
          </p:cNvPr>
          <p:cNvSpPr/>
          <p:nvPr/>
        </p:nvSpPr>
        <p:spPr>
          <a:xfrm>
            <a:off x="1371600" y="6248400"/>
            <a:ext cx="1981200" cy="280416"/>
          </a:xfrm>
          <a:prstGeom prst="actionButtonInformati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Table of Contents</a:t>
            </a:r>
            <a:endParaRPr lang="en-US" sz="1400"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191257252"/>
      </p:ext>
    </p:extLst>
  </p:cSld>
  <p:clrMapOvr>
    <a:masterClrMapping/>
  </p:clrMapOvr>
  <mc:AlternateContent>
    <mc:Choice xmlns="" xmlns:a="http://schemas.openxmlformats.org/drawingml/2006/main" xmlns:r="http://schemas.openxmlformats.org/officeDocument/2006/relationships" xmlns:p="http://schemas.openxmlformats.org/presentationml/2006/main" xmlns:p14="http://schemas.microsoft.com/office/powerpoint/2010/main" xmlns:mc="http://schemas.openxmlformats.org/markup-compatibility/2006" xmlns:mv="urn:schemas-microsoft-com:mac:vml"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212975"/>
          </a:xfrm>
        </p:spPr>
        <p:txBody>
          <a:bodyPr/>
          <a:lstStyle/>
          <a:p>
            <a:r>
              <a:rPr lang="en-US" dirty="0" smtClean="0"/>
              <a:t>Examples of </a:t>
            </a:r>
            <a:r>
              <a:rPr lang="en-US" dirty="0"/>
              <a:t>c</a:t>
            </a:r>
            <a:r>
              <a:rPr lang="en-US" dirty="0" smtClean="0"/>
              <a:t>ourse outlines with content listed as 10% or less</a:t>
            </a:r>
            <a:endParaRPr lang="en-US" dirty="0"/>
          </a:p>
        </p:txBody>
      </p:sp>
      <p:sp>
        <p:nvSpPr>
          <p:cNvPr id="4" name="Right Arrow 3">
            <a:hlinkClick r:id="" action="ppaction://hlinkshowjump?jump=nextslide"/>
          </p:cNvPr>
          <p:cNvSpPr/>
          <p:nvPr/>
        </p:nvSpPr>
        <p:spPr>
          <a:xfrm>
            <a:off x="7924800" y="609600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Left Arrow 4">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ction Button: Information 5">
            <a:hlinkClick r:id="rId3" action="ppaction://hlinksldjump" highlightClick="1"/>
          </p:cNvPr>
          <p:cNvSpPr/>
          <p:nvPr/>
        </p:nvSpPr>
        <p:spPr>
          <a:xfrm>
            <a:off x="1371600" y="6248400"/>
            <a:ext cx="1981200" cy="280416"/>
          </a:xfrm>
          <a:prstGeom prst="actionButtonInformati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Table of Contents</a:t>
            </a:r>
            <a:endParaRPr lang="en-US" sz="1400"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561193211"/>
      </p:ext>
    </p:extLst>
  </p:cSld>
  <p:clrMapOvr>
    <a:masterClrMapping/>
  </p:clrMapOvr>
  <mc:AlternateContent>
    <mc:Choice xmlns="" xmlns:a="http://schemas.openxmlformats.org/drawingml/2006/main" xmlns:r="http://schemas.openxmlformats.org/officeDocument/2006/relationships" xmlns:p="http://schemas.openxmlformats.org/presentationml/2006/main" xmlns:p14="http://schemas.microsoft.com/office/powerpoint/2010/main" xmlns:mc="http://schemas.openxmlformats.org/markup-compatibility/2006" xmlns:mv="urn:schemas-microsoft-com:mac:vml"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0" y="76200"/>
            <a:ext cx="9144000" cy="6070939"/>
          </a:xfrm>
          <a:prstGeom prst="rect">
            <a:avLst/>
          </a:prstGeom>
        </p:spPr>
      </p:pic>
      <p:sp>
        <p:nvSpPr>
          <p:cNvPr id="4" name="Right Arrow 3">
            <a:hlinkClick r:id="" action="ppaction://hlinkshowjump?jump=nextslide"/>
          </p:cNvPr>
          <p:cNvSpPr/>
          <p:nvPr/>
        </p:nvSpPr>
        <p:spPr>
          <a:xfrm>
            <a:off x="8001000" y="617220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Left Arrow 4">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541920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0" y="990600"/>
            <a:ext cx="9144000" cy="4604960"/>
          </a:xfrm>
          <a:prstGeom prst="rect">
            <a:avLst/>
          </a:prstGeom>
        </p:spPr>
      </p:pic>
      <p:sp>
        <p:nvSpPr>
          <p:cNvPr id="5" name="Right Arrow 4">
            <a:hlinkClick r:id="" action="ppaction://hlinkshowjump?jump=nextslide"/>
          </p:cNvPr>
          <p:cNvSpPr/>
          <p:nvPr/>
        </p:nvSpPr>
        <p:spPr>
          <a:xfrm>
            <a:off x="7924800" y="609600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Left Arrow 5">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966470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212975"/>
          </a:xfrm>
        </p:spPr>
        <p:txBody>
          <a:bodyPr/>
          <a:lstStyle/>
          <a:p>
            <a:r>
              <a:rPr lang="en-US" dirty="0" smtClean="0"/>
              <a:t>Examples of Course Outlines with Content listed week by week</a:t>
            </a:r>
            <a:endParaRPr lang="en-US" dirty="0"/>
          </a:p>
        </p:txBody>
      </p:sp>
      <p:sp>
        <p:nvSpPr>
          <p:cNvPr id="3" name="Right Arrow 2">
            <a:hlinkClick r:id="" action="ppaction://hlinkshowjump?jump=nextslide"/>
          </p:cNvPr>
          <p:cNvSpPr/>
          <p:nvPr/>
        </p:nvSpPr>
        <p:spPr>
          <a:xfrm>
            <a:off x="7924800" y="609600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Left Arrow 3">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ction Button: Information 4">
            <a:hlinkClick r:id="rId3" action="ppaction://hlinksldjump" highlightClick="1"/>
          </p:cNvPr>
          <p:cNvSpPr/>
          <p:nvPr/>
        </p:nvSpPr>
        <p:spPr>
          <a:xfrm>
            <a:off x="1371600" y="6248400"/>
            <a:ext cx="1981200" cy="280416"/>
          </a:xfrm>
          <a:prstGeom prst="actionButtonInformati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Table of Contents</a:t>
            </a:r>
            <a:endParaRPr lang="en-US" sz="1400"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55496489"/>
      </p:ext>
    </p:extLst>
  </p:cSld>
  <p:clrMapOvr>
    <a:masterClrMapping/>
  </p:clrMapOvr>
  <mc:AlternateContent>
    <mc:Choice xmlns="" xmlns:a="http://schemas.openxmlformats.org/drawingml/2006/main" xmlns:r="http://schemas.openxmlformats.org/officeDocument/2006/relationships" xmlns:p="http://schemas.openxmlformats.org/presentationml/2006/main" xmlns:p14="http://schemas.microsoft.com/office/powerpoint/2010/main" xmlns:mc="http://schemas.openxmlformats.org/markup-compatibility/2006" xmlns:mv="urn:schemas-microsoft-com:mac:vml"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0" y="533400"/>
            <a:ext cx="9144000" cy="5445092"/>
          </a:xfrm>
          <a:prstGeom prst="rect">
            <a:avLst/>
          </a:prstGeom>
        </p:spPr>
      </p:pic>
      <p:sp>
        <p:nvSpPr>
          <p:cNvPr id="5" name="Right Arrow 4">
            <a:hlinkClick r:id="" action="ppaction://hlinkshowjump?jump=nextslide"/>
          </p:cNvPr>
          <p:cNvSpPr/>
          <p:nvPr/>
        </p:nvSpPr>
        <p:spPr>
          <a:xfrm>
            <a:off x="7924800" y="609600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Left Arrow 5">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005699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Purpose of this Demonstration</a:t>
            </a:r>
            <a:endParaRPr lang="en-US" dirty="0"/>
          </a:p>
        </p:txBody>
      </p:sp>
      <p:sp>
        <p:nvSpPr>
          <p:cNvPr id="3" name="Text Placeholder 2"/>
          <p:cNvSpPr>
            <a:spLocks noGrp="1"/>
          </p:cNvSpPr>
          <p:nvPr>
            <p:ph type="body" sz="quarter" idx="13"/>
          </p:nvPr>
        </p:nvSpPr>
        <p:spPr>
          <a:xfrm>
            <a:off x="457200" y="1752600"/>
            <a:ext cx="8229600" cy="3505200"/>
          </a:xfrm>
        </p:spPr>
        <p:txBody>
          <a:bodyPr>
            <a:normAutofit/>
          </a:bodyPr>
          <a:lstStyle/>
          <a:p>
            <a:r>
              <a:rPr lang="en-US" dirty="0" smtClean="0"/>
              <a:t>How to make a course </a:t>
            </a:r>
            <a:r>
              <a:rPr lang="en-US" b="1" dirty="0" smtClean="0"/>
              <a:t>inactive</a:t>
            </a:r>
          </a:p>
          <a:p>
            <a:r>
              <a:rPr lang="en-US" dirty="0" smtClean="0"/>
              <a:t>How to </a:t>
            </a:r>
            <a:r>
              <a:rPr lang="en-US" b="1" dirty="0" smtClean="0"/>
              <a:t>update</a:t>
            </a:r>
            <a:r>
              <a:rPr lang="en-US" dirty="0" smtClean="0"/>
              <a:t> an existing course outline beginning with the skeletal (shell) version already in Curriculum Central</a:t>
            </a:r>
          </a:p>
          <a:p>
            <a:r>
              <a:rPr lang="en-US" dirty="0" smtClean="0"/>
              <a:t>How to </a:t>
            </a:r>
            <a:r>
              <a:rPr lang="en-US" b="1" dirty="0" smtClean="0"/>
              <a:t>create</a:t>
            </a:r>
            <a:r>
              <a:rPr lang="en-US" dirty="0" smtClean="0"/>
              <a:t> a new course in Curriculum Central</a:t>
            </a:r>
          </a:p>
        </p:txBody>
      </p:sp>
      <p:sp>
        <p:nvSpPr>
          <p:cNvPr id="4" name="Right Arrow 3">
            <a:hlinkClick r:id="" action="ppaction://hlinkshowjump?jump=nextslide"/>
          </p:cNvPr>
          <p:cNvSpPr/>
          <p:nvPr/>
        </p:nvSpPr>
        <p:spPr>
          <a:xfrm>
            <a:off x="7924800" y="609600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Left Arrow 4">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ction Button: Information 5">
            <a:hlinkClick r:id="rId3" action="ppaction://hlinksldjump" highlightClick="1"/>
          </p:cNvPr>
          <p:cNvSpPr/>
          <p:nvPr/>
        </p:nvSpPr>
        <p:spPr>
          <a:xfrm>
            <a:off x="1371600" y="6248400"/>
            <a:ext cx="1981200" cy="280416"/>
          </a:xfrm>
          <a:prstGeom prst="actionButtonInformati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Table of Contents</a:t>
            </a:r>
            <a:endParaRPr lang="en-US" sz="1400" dirty="0"/>
          </a:p>
        </p:txBody>
      </p:sp>
    </p:spTree>
  </p:cSld>
  <p:clrMapOvr>
    <a:masterClrMapping/>
  </p:clrMapOvr>
  <mc:AlternateContent>
    <mc:Choice xmlns="" xmlns:a="http://schemas.openxmlformats.org/drawingml/2006/main" xmlns:r="http://schemas.openxmlformats.org/officeDocument/2006/relationships" xmlns:p="http://schemas.openxmlformats.org/presentationml/2006/main" xmlns:p14="http://schemas.microsoft.com/office/powerpoint/2010/main" xmlns:mc="http://schemas.openxmlformats.org/markup-compatibility/2006" xmlns:mv="urn:schemas-microsoft-com:mac:vml"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0" y="94105"/>
            <a:ext cx="9144000" cy="6154295"/>
          </a:xfrm>
          <a:prstGeom prst="rect">
            <a:avLst/>
          </a:prstGeom>
        </p:spPr>
      </p:pic>
      <p:sp>
        <p:nvSpPr>
          <p:cNvPr id="5" name="Right Arrow 4">
            <a:hlinkClick r:id="" action="ppaction://hlinkshowjump?jump=nextslide"/>
          </p:cNvPr>
          <p:cNvSpPr/>
          <p:nvPr/>
        </p:nvSpPr>
        <p:spPr>
          <a:xfrm>
            <a:off x="7924800" y="609600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Left Arrow 5">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787371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0" y="0"/>
            <a:ext cx="9144000" cy="6185155"/>
          </a:xfrm>
          <a:prstGeom prst="rect">
            <a:avLst/>
          </a:prstGeom>
        </p:spPr>
      </p:pic>
      <p:sp>
        <p:nvSpPr>
          <p:cNvPr id="5" name="Right Arrow 4">
            <a:hlinkClick r:id="" action="ppaction://hlinkshowjump?jump=nextslide"/>
          </p:cNvPr>
          <p:cNvSpPr/>
          <p:nvPr/>
        </p:nvSpPr>
        <p:spPr>
          <a:xfrm>
            <a:off x="7924800" y="609600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Left Arrow 5">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595713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212975"/>
          </a:xfrm>
        </p:spPr>
        <p:txBody>
          <a:bodyPr/>
          <a:lstStyle/>
          <a:p>
            <a:r>
              <a:rPr lang="en-US" dirty="0" smtClean="0"/>
              <a:t>Examples of Courses with incorrect Content (more than 10% of the course per topic)</a:t>
            </a:r>
            <a:endParaRPr lang="en-US" dirty="0"/>
          </a:p>
        </p:txBody>
      </p:sp>
      <p:sp>
        <p:nvSpPr>
          <p:cNvPr id="3" name="Right Arrow 2">
            <a:hlinkClick r:id="" action="ppaction://hlinkshowjump?jump=nextslide"/>
          </p:cNvPr>
          <p:cNvSpPr/>
          <p:nvPr/>
        </p:nvSpPr>
        <p:spPr>
          <a:xfrm>
            <a:off x="7924800" y="609600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Left Arrow 3">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ction Button: Information 4">
            <a:hlinkClick r:id="rId3" action="ppaction://hlinksldjump" highlightClick="1"/>
          </p:cNvPr>
          <p:cNvSpPr/>
          <p:nvPr/>
        </p:nvSpPr>
        <p:spPr>
          <a:xfrm>
            <a:off x="1371600" y="6248400"/>
            <a:ext cx="1981200" cy="280416"/>
          </a:xfrm>
          <a:prstGeom prst="actionButtonInformati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Table of Contents</a:t>
            </a:r>
            <a:endParaRPr lang="en-US" sz="1400"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319964974"/>
      </p:ext>
    </p:extLst>
  </p:cSld>
  <p:clrMapOvr>
    <a:masterClrMapping/>
  </p:clrMapOvr>
  <mc:AlternateContent>
    <mc:Choice xmlns="" xmlns:a="http://schemas.openxmlformats.org/drawingml/2006/main" xmlns:r="http://schemas.openxmlformats.org/officeDocument/2006/relationships" xmlns:p="http://schemas.openxmlformats.org/presentationml/2006/main" xmlns:p14="http://schemas.microsoft.com/office/powerpoint/2010/main" xmlns:mc="http://schemas.openxmlformats.org/markup-compatibility/2006" xmlns:mv="urn:schemas-microsoft-com:mac:vml"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0" y="1391887"/>
            <a:ext cx="9144000" cy="4074225"/>
          </a:xfrm>
          <a:prstGeom prst="rect">
            <a:avLst/>
          </a:prstGeom>
        </p:spPr>
      </p:pic>
      <p:sp>
        <p:nvSpPr>
          <p:cNvPr id="5" name="Right Arrow 4">
            <a:hlinkClick r:id="" action="ppaction://hlinkshowjump?jump=nextslide"/>
          </p:cNvPr>
          <p:cNvSpPr/>
          <p:nvPr/>
        </p:nvSpPr>
        <p:spPr>
          <a:xfrm>
            <a:off x="7924800" y="609600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Left Arrow 5">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323874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0" y="1555024"/>
            <a:ext cx="9144000" cy="3747952"/>
          </a:xfrm>
          <a:prstGeom prst="rect">
            <a:avLst/>
          </a:prstGeom>
        </p:spPr>
      </p:pic>
      <p:sp>
        <p:nvSpPr>
          <p:cNvPr id="5" name="Right Arrow 4">
            <a:hlinkClick r:id="" action="ppaction://hlinkshowjump?jump=nextslide"/>
          </p:cNvPr>
          <p:cNvSpPr/>
          <p:nvPr/>
        </p:nvSpPr>
        <p:spPr>
          <a:xfrm>
            <a:off x="7924800" y="609600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Left Arrow 5">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4192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0" y="1555024"/>
            <a:ext cx="9144000" cy="3747952"/>
          </a:xfrm>
          <a:prstGeom prst="rect">
            <a:avLst/>
          </a:prstGeom>
        </p:spPr>
      </p:pic>
      <p:sp>
        <p:nvSpPr>
          <p:cNvPr id="5" name="Right Arrow 4">
            <a:hlinkClick r:id="" action="ppaction://hlinkshowjump?jump=nextslide"/>
          </p:cNvPr>
          <p:cNvSpPr/>
          <p:nvPr/>
        </p:nvSpPr>
        <p:spPr>
          <a:xfrm>
            <a:off x="7924800" y="609600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Left Arrow 5">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71863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Right Arrow 2">
            <a:hlinkClick r:id="" action="ppaction://hlinkshowjump?jump=nextslide"/>
          </p:cNvPr>
          <p:cNvSpPr/>
          <p:nvPr/>
        </p:nvSpPr>
        <p:spPr>
          <a:xfrm>
            <a:off x="7924800" y="609600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Left Arrow 3">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p:cNvSpPr>
            <a:spLocks noGrp="1"/>
          </p:cNvSpPr>
          <p:nvPr>
            <p:ph type="body" sz="quarter" idx="18"/>
          </p:nvPr>
        </p:nvSpPr>
        <p:spPr>
          <a:xfrm>
            <a:off x="762000" y="2743200"/>
            <a:ext cx="3505200" cy="3352800"/>
          </a:xfrm>
        </p:spPr>
        <p:txBody>
          <a:bodyPr>
            <a:normAutofit fontScale="85000" lnSpcReduction="20000"/>
          </a:bodyPr>
          <a:lstStyle/>
          <a:p>
            <a:r>
              <a:rPr lang="en-US" dirty="0" smtClean="0"/>
              <a:t>Tracie’s content is formatted as follows:</a:t>
            </a:r>
          </a:p>
          <a:p>
            <a:r>
              <a:rPr lang="en-US" dirty="0" smtClean="0"/>
              <a:t>AAA 10%</a:t>
            </a:r>
          </a:p>
          <a:p>
            <a:r>
              <a:rPr lang="en-US" dirty="0" smtClean="0"/>
              <a:t>BB 5%</a:t>
            </a:r>
          </a:p>
          <a:p>
            <a:r>
              <a:rPr lang="en-US" dirty="0" smtClean="0"/>
              <a:t>CC 5%</a:t>
            </a:r>
          </a:p>
          <a:p>
            <a:r>
              <a:rPr lang="en-US" dirty="0" smtClean="0"/>
              <a:t>DD 5%</a:t>
            </a:r>
          </a:p>
          <a:p>
            <a:r>
              <a:rPr lang="en-US" dirty="0" smtClean="0"/>
              <a:t>GGG 10%</a:t>
            </a:r>
          </a:p>
          <a:p>
            <a:r>
              <a:rPr lang="en-US" dirty="0" smtClean="0"/>
              <a:t>JJJ 10%</a:t>
            </a:r>
          </a:p>
          <a:p>
            <a:r>
              <a:rPr lang="en-US" dirty="0" smtClean="0"/>
              <a:t>KKK 10%</a:t>
            </a:r>
          </a:p>
          <a:p>
            <a:r>
              <a:rPr lang="en-US" dirty="0" smtClean="0"/>
              <a:t>MM 5%</a:t>
            </a:r>
          </a:p>
          <a:p>
            <a:r>
              <a:rPr lang="en-US" dirty="0" smtClean="0"/>
              <a:t>TT 5%</a:t>
            </a:r>
          </a:p>
          <a:p>
            <a:r>
              <a:rPr lang="en-US" dirty="0" smtClean="0"/>
              <a:t>UU 3%</a:t>
            </a:r>
          </a:p>
          <a:p>
            <a:r>
              <a:rPr lang="en-US" dirty="0" smtClean="0"/>
              <a:t>VV 7%</a:t>
            </a:r>
          </a:p>
          <a:p>
            <a:r>
              <a:rPr lang="en-US" dirty="0" smtClean="0"/>
              <a:t>XXX 10%</a:t>
            </a:r>
          </a:p>
          <a:p>
            <a:r>
              <a:rPr lang="en-US" dirty="0" smtClean="0"/>
              <a:t>YYY 10%</a:t>
            </a:r>
          </a:p>
          <a:p>
            <a:r>
              <a:rPr lang="en-US" dirty="0" smtClean="0"/>
              <a:t>ZZZ 5%</a:t>
            </a:r>
            <a:endParaRPr lang="en-US" dirty="0"/>
          </a:p>
        </p:txBody>
      </p:sp>
      <p:sp>
        <p:nvSpPr>
          <p:cNvPr id="9" name="Text Placeholder 8"/>
          <p:cNvSpPr>
            <a:spLocks noGrp="1"/>
          </p:cNvSpPr>
          <p:nvPr>
            <p:ph type="body" sz="quarter" idx="19"/>
          </p:nvPr>
        </p:nvSpPr>
        <p:spPr>
          <a:xfrm>
            <a:off x="4876800" y="2743200"/>
            <a:ext cx="3505200" cy="3352800"/>
          </a:xfrm>
        </p:spPr>
        <p:txBody>
          <a:bodyPr/>
          <a:lstStyle/>
          <a:p>
            <a:r>
              <a:rPr lang="en-US" dirty="0" smtClean="0"/>
              <a:t>Rob’s content is formatted as follows:</a:t>
            </a:r>
          </a:p>
          <a:p>
            <a:r>
              <a:rPr lang="en-US" dirty="0" smtClean="0"/>
              <a:t>AAAAA 20%</a:t>
            </a:r>
          </a:p>
          <a:p>
            <a:r>
              <a:rPr lang="en-US" dirty="0" smtClean="0"/>
              <a:t>BBBBBB 25%</a:t>
            </a:r>
          </a:p>
          <a:p>
            <a:r>
              <a:rPr lang="en-US" dirty="0" smtClean="0"/>
              <a:t>CC 5%</a:t>
            </a:r>
          </a:p>
          <a:p>
            <a:r>
              <a:rPr lang="en-US" dirty="0" smtClean="0"/>
              <a:t>DDDD 15%</a:t>
            </a:r>
          </a:p>
          <a:p>
            <a:r>
              <a:rPr lang="en-US" dirty="0" smtClean="0"/>
              <a:t>EEE 10%</a:t>
            </a:r>
          </a:p>
          <a:p>
            <a:r>
              <a:rPr lang="en-US" dirty="0" smtClean="0"/>
              <a:t>HHHHHH 25%</a:t>
            </a:r>
          </a:p>
        </p:txBody>
      </p:sp>
      <p:sp>
        <p:nvSpPr>
          <p:cNvPr id="10" name="Text Placeholder 7"/>
          <p:cNvSpPr>
            <a:spLocks noGrp="1"/>
          </p:cNvSpPr>
          <p:nvPr>
            <p:ph type="body" sz="quarter" idx="18"/>
          </p:nvPr>
        </p:nvSpPr>
        <p:spPr>
          <a:xfrm>
            <a:off x="914400" y="304800"/>
            <a:ext cx="7772400" cy="2286000"/>
          </a:xfrm>
        </p:spPr>
        <p:txBody>
          <a:bodyPr>
            <a:normAutofit lnSpcReduction="10000"/>
          </a:bodyPr>
          <a:lstStyle/>
          <a:p>
            <a:r>
              <a:rPr lang="en-US" sz="2400" dirty="0"/>
              <a:t>Tracie is proofreading a course online written </a:t>
            </a:r>
            <a:r>
              <a:rPr lang="en-US" sz="2400" dirty="0" smtClean="0"/>
              <a:t>by Rob, </a:t>
            </a:r>
            <a:r>
              <a:rPr lang="en-US" sz="2400" dirty="0"/>
              <a:t>the person she shares an office </a:t>
            </a:r>
            <a:r>
              <a:rPr lang="en-US" sz="2400" dirty="0" smtClean="0"/>
              <a:t>with.  Rob asked Tracie because she </a:t>
            </a:r>
            <a:r>
              <a:rPr lang="en-US" sz="2400" dirty="0"/>
              <a:t>has already successfully written a course outline that was approved.  When she compares the style of answers in the course content section of the two documents she notices a </a:t>
            </a:r>
            <a:r>
              <a:rPr lang="en-US" sz="2400" dirty="0" smtClean="0"/>
              <a:t>difference.</a:t>
            </a:r>
            <a:endParaRPr lang="en-US" sz="2400" dirty="0"/>
          </a:p>
        </p:txBody>
      </p:sp>
    </p:spTree>
  </p:cSld>
  <p:clrMapOvr>
    <a:masterClrMapping/>
  </p:clrMapOvr>
  <mc:AlternateContent>
    <mc:Choice xmlns="" xmlns:a="http://schemas.openxmlformats.org/drawingml/2006/main" xmlns:r="http://schemas.openxmlformats.org/officeDocument/2006/relationships" xmlns:p="http://schemas.openxmlformats.org/presentationml/2006/main" xmlns:p14="http://schemas.microsoft.com/office/powerpoint/2010/main" xmlns:mc="http://schemas.openxmlformats.org/markup-compatibility/2006" xmlns:mv="urn:schemas-microsoft-com:mac:vml"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84682" y="304800"/>
            <a:ext cx="8229600" cy="1295400"/>
          </a:xfrm>
        </p:spPr>
        <p:txBody>
          <a:bodyPr>
            <a:normAutofit/>
          </a:bodyPr>
          <a:lstStyle/>
          <a:p>
            <a:pPr algn="l"/>
            <a:r>
              <a:rPr lang="en-US" sz="3600" dirty="0" smtClean="0"/>
              <a:t>What feedback should Tracie give to Rob about his content course?</a:t>
            </a:r>
            <a:endParaRPr lang="en-US" dirty="0"/>
          </a:p>
        </p:txBody>
      </p:sp>
      <p:sp>
        <p:nvSpPr>
          <p:cNvPr id="3" name="choice a"/>
          <p:cNvSpPr txBox="1">
            <a:spLocks/>
          </p:cNvSpPr>
          <p:nvPr/>
        </p:nvSpPr>
        <p:spPr>
          <a:xfrm>
            <a:off x="457200" y="1600200"/>
            <a:ext cx="7696200" cy="762000"/>
          </a:xfrm>
          <a:prstGeom prst="rect">
            <a:avLst/>
          </a:prstGeom>
        </p:spPr>
        <p:txBody>
          <a:bodyPr>
            <a:normAutofit fontScale="8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514350" indent="-514350">
              <a:buFont typeface="+mj-lt"/>
              <a:buAutoNum type="alphaLcParenR"/>
            </a:pPr>
            <a:r>
              <a:rPr lang="en-US" dirty="0" smtClean="0"/>
              <a:t>Course Content maximum for linking to competencies is 10%</a:t>
            </a:r>
          </a:p>
        </p:txBody>
      </p:sp>
      <p:sp>
        <p:nvSpPr>
          <p:cNvPr id="4" name="Right Arrow 3">
            <a:hlinkClick r:id="" action="ppaction://hlinkshowjump?jump=nextslide"/>
          </p:cNvPr>
          <p:cNvSpPr/>
          <p:nvPr/>
        </p:nvSpPr>
        <p:spPr>
          <a:xfrm>
            <a:off x="7924800" y="609600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Left Arrow 4">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guidance a"/>
          <p:cNvSpPr txBox="1">
            <a:spLocks/>
          </p:cNvSpPr>
          <p:nvPr/>
        </p:nvSpPr>
        <p:spPr>
          <a:xfrm>
            <a:off x="762000" y="4267200"/>
            <a:ext cx="2590800" cy="1752600"/>
          </a:xfrm>
          <a:prstGeom prst="rect">
            <a:avLst/>
          </a:prstGeom>
        </p:spPr>
        <p:txBody>
          <a:bodyPr>
            <a:normAutofit fontScale="5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smtClean="0"/>
              <a:t>Correct.  The maximum course content for linking content to competencies is 10%.  If it’s greater, then break down into sub topics.</a:t>
            </a:r>
            <a:endParaRPr lang="en-US" dirty="0"/>
          </a:p>
        </p:txBody>
      </p:sp>
      <p:sp>
        <p:nvSpPr>
          <p:cNvPr id="7" name="guidance b"/>
          <p:cNvSpPr txBox="1">
            <a:spLocks/>
          </p:cNvSpPr>
          <p:nvPr/>
        </p:nvSpPr>
        <p:spPr>
          <a:xfrm>
            <a:off x="3581400" y="4267200"/>
            <a:ext cx="2590800" cy="1752600"/>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smtClean="0"/>
              <a:t>Incorrect.  </a:t>
            </a:r>
            <a:endParaRPr lang="en-US" dirty="0"/>
          </a:p>
        </p:txBody>
      </p:sp>
      <p:sp>
        <p:nvSpPr>
          <p:cNvPr id="8" name="guidance d"/>
          <p:cNvSpPr txBox="1">
            <a:spLocks/>
          </p:cNvSpPr>
          <p:nvPr/>
        </p:nvSpPr>
        <p:spPr>
          <a:xfrm>
            <a:off x="6324600" y="4267200"/>
            <a:ext cx="2590800" cy="1752600"/>
          </a:xfrm>
          <a:prstGeom prst="rect">
            <a:avLst/>
          </a:prstGeom>
        </p:spPr>
        <p:txBody>
          <a:bodyPr>
            <a:normAutofit fontScale="47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smtClean="0"/>
              <a:t>Incorrect.  This outline could be corrected in two ways. First by listing topics as 10% or less.  Second by listing topics week by week with no week duplicating another week.  </a:t>
            </a:r>
            <a:endParaRPr lang="en-US" dirty="0"/>
          </a:p>
        </p:txBody>
      </p:sp>
      <p:sp>
        <p:nvSpPr>
          <p:cNvPr id="9" name="choice b"/>
          <p:cNvSpPr txBox="1">
            <a:spLocks/>
          </p:cNvSpPr>
          <p:nvPr/>
        </p:nvSpPr>
        <p:spPr>
          <a:xfrm>
            <a:off x="457200" y="2362200"/>
            <a:ext cx="7696200" cy="762000"/>
          </a:xfrm>
          <a:prstGeom prst="rect">
            <a:avLst/>
          </a:prstGeom>
        </p:spPr>
        <p:txBody>
          <a:bodyPr>
            <a:normAutofit fontScale="8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514350" indent="-514350">
              <a:buFont typeface="+mj-lt"/>
              <a:buAutoNum type="alphaLcParenR" startAt="2"/>
            </a:pPr>
            <a:r>
              <a:rPr lang="en-US" dirty="0" smtClean="0"/>
              <a:t>Combine the 5%, 15% and 10% content into a single topic</a:t>
            </a:r>
          </a:p>
        </p:txBody>
      </p:sp>
      <p:sp>
        <p:nvSpPr>
          <p:cNvPr id="10" name="choice c"/>
          <p:cNvSpPr txBox="1">
            <a:spLocks/>
          </p:cNvSpPr>
          <p:nvPr/>
        </p:nvSpPr>
        <p:spPr>
          <a:xfrm>
            <a:off x="457200" y="3124200"/>
            <a:ext cx="7696200" cy="533400"/>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514350" indent="-514350">
              <a:buFont typeface="+mj-lt"/>
              <a:buAutoNum type="alphaLcParenR" startAt="3"/>
            </a:pPr>
            <a:r>
              <a:rPr lang="en-US" sz="2700" dirty="0" smtClean="0"/>
              <a:t>Break topics greater than 10% into subtopics</a:t>
            </a:r>
          </a:p>
        </p:txBody>
      </p:sp>
      <p:sp>
        <p:nvSpPr>
          <p:cNvPr id="11" name="choice d"/>
          <p:cNvSpPr txBox="1">
            <a:spLocks/>
          </p:cNvSpPr>
          <p:nvPr/>
        </p:nvSpPr>
        <p:spPr>
          <a:xfrm>
            <a:off x="457200" y="3581400"/>
            <a:ext cx="7696200" cy="533400"/>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514350" indent="-514350">
              <a:buFont typeface="+mj-lt"/>
              <a:buAutoNum type="alphaLcParenR" startAt="4"/>
            </a:pPr>
            <a:r>
              <a:rPr lang="en-US" sz="2700" dirty="0" smtClean="0"/>
              <a:t>List course content without percentages</a:t>
            </a:r>
          </a:p>
        </p:txBody>
      </p:sp>
      <p:sp>
        <p:nvSpPr>
          <p:cNvPr id="12" name="guidance a"/>
          <p:cNvSpPr txBox="1">
            <a:spLocks/>
          </p:cNvSpPr>
          <p:nvPr/>
        </p:nvSpPr>
        <p:spPr>
          <a:xfrm>
            <a:off x="762000" y="4267200"/>
            <a:ext cx="2590800" cy="1752600"/>
          </a:xfrm>
          <a:prstGeom prst="rect">
            <a:avLst/>
          </a:prstGeom>
        </p:spPr>
        <p:txBody>
          <a:bodyPr>
            <a:normAutofit fontScale="5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smtClean="0"/>
              <a:t>Correct.  The maximum course content for linking content to competencies is 10%.  If it’s greater, then break down into sub topics.</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820186541"/>
      </p:ext>
    </p:extLst>
  </p:cSld>
  <p:clrMapOvr>
    <a:masterClrMapping/>
  </p:clrMapOvr>
  <mc:AlternateContent>
    <mc:Choice xmlns="" xmlns:a="http://schemas.openxmlformats.org/drawingml/2006/main" xmlns:r="http://schemas.openxmlformats.org/officeDocument/2006/relationships" xmlns:p="http://schemas.openxmlformats.org/presentationml/2006/main" xmlns:p14="http://schemas.microsoft.com/office/powerpoint/2010/main" xmlns:mc="http://schemas.openxmlformats.org/markup-compatibility/2006" xmlns:mv="urn:schemas-microsoft-com:mac:vml"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childTnLst>
              </p:cTn>
              <p:nextCondLst>
                <p:cond evt="onClick" delay="0">
                  <p:tgtEl>
                    <p:spTgt spid="3"/>
                  </p:tgtEl>
                </p:cond>
              </p:nextCondLst>
            </p:seq>
            <p:seq concurrent="1" nextAc="seek">
              <p:cTn id="12" restart="whenNotActive" fill="hold" evtFilter="cancelBubble" nodeType="interactiveSeq">
                <p:stCondLst>
                  <p:cond evt="onClick" delay="0">
                    <p:tgtEl>
                      <p:spTgt spid="9"/>
                    </p:tgtEl>
                  </p:cond>
                </p:stCondLst>
                <p:endSync evt="end" delay="0">
                  <p:rtn val="all"/>
                </p:endSync>
                <p:childTnLst>
                  <p:par>
                    <p:cTn id="13" fill="hold">
                      <p:stCondLst>
                        <p:cond delay="0"/>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nextCondLst>
                <p:cond evt="onClick" delay="0">
                  <p:tgtEl>
                    <p:spTgt spid="9"/>
                  </p:tgtEl>
                </p:cond>
              </p:nextCondLst>
            </p:seq>
            <p:seq concurrent="1" nextAc="seek">
              <p:cTn id="17" restart="whenNotActive" fill="hold" evtFilter="cancelBubble" nodeType="interactiveSeq">
                <p:stCondLst>
                  <p:cond evt="onClick" delay="0">
                    <p:tgtEl>
                      <p:spTgt spid="11"/>
                    </p:tgtEl>
                  </p:cond>
                </p:stCondLst>
                <p:endSync evt="end" delay="0">
                  <p:rtn val="all"/>
                </p:endSync>
                <p:childTnLst>
                  <p:par>
                    <p:cTn id="18" fill="hold">
                      <p:stCondLst>
                        <p:cond delay="0"/>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seq concurrent="1" nextAc="seek">
              <p:cTn id="22" restart="whenNotActive" fill="hold" evtFilter="cancelBubble" nodeType="interactiveSeq">
                <p:stCondLst>
                  <p:cond evt="onClick" delay="0">
                    <p:tgtEl>
                      <p:spTgt spid="10"/>
                    </p:tgtEl>
                  </p:cond>
                </p:stCondLst>
                <p:endSync evt="end" delay="0">
                  <p:rtn val="all"/>
                </p:endSync>
                <p:childTnLst>
                  <p:par>
                    <p:cTn id="23" fill="hold">
                      <p:stCondLst>
                        <p:cond delay="0"/>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nextCondLst>
                <p:cond evt="onClick" delay="0">
                  <p:tgtEl>
                    <p:spTgt spid="10"/>
                  </p:tgtEl>
                </p:cond>
              </p:nextCondLst>
            </p:seq>
          </p:childTnLst>
        </p:cTn>
      </p:par>
    </p:tnLst>
    <p:bldLst>
      <p:bldP spid="4" grpId="0" animBg="1"/>
      <p:bldP spid="6" grpId="0"/>
      <p:bldP spid="7" grpId="0"/>
      <p:bldP spid="8" grpId="0"/>
      <p:bldP spid="12" grpId="0"/>
    </p:bld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guidance a"/>
          <p:cNvSpPr>
            <a:spLocks noGrp="1"/>
          </p:cNvSpPr>
          <p:nvPr>
            <p:ph type="body" sz="quarter" idx="15"/>
          </p:nvPr>
        </p:nvSpPr>
        <p:spPr>
          <a:xfrm>
            <a:off x="685800" y="3657600"/>
            <a:ext cx="3429000" cy="914400"/>
          </a:xfrm>
        </p:spPr>
        <p:txBody>
          <a:bodyPr/>
          <a:lstStyle/>
          <a:p>
            <a:r>
              <a:rPr lang="en-US" dirty="0" smtClean="0"/>
              <a:t>Try again.  You don’t want to delete the course from the catalog, just from the degree requirements.</a:t>
            </a:r>
            <a:endParaRPr lang="en-US" dirty="0"/>
          </a:p>
        </p:txBody>
      </p:sp>
      <p:sp>
        <p:nvSpPr>
          <p:cNvPr id="5" name="guidance d"/>
          <p:cNvSpPr>
            <a:spLocks noGrp="1"/>
          </p:cNvSpPr>
          <p:nvPr>
            <p:ph type="body" sz="quarter" idx="16"/>
          </p:nvPr>
        </p:nvSpPr>
        <p:spPr>
          <a:xfrm>
            <a:off x="5029200" y="4876800"/>
            <a:ext cx="3429000" cy="914400"/>
          </a:xfrm>
        </p:spPr>
        <p:txBody>
          <a:bodyPr/>
          <a:lstStyle/>
          <a:p>
            <a:r>
              <a:rPr lang="en-US" dirty="0" smtClean="0"/>
              <a:t>Try again.  No new outline would be required because the course already exists.</a:t>
            </a:r>
            <a:endParaRPr lang="en-US" dirty="0"/>
          </a:p>
        </p:txBody>
      </p:sp>
      <p:sp>
        <p:nvSpPr>
          <p:cNvPr id="6" name="question"/>
          <p:cNvSpPr>
            <a:spLocks noGrp="1"/>
          </p:cNvSpPr>
          <p:nvPr>
            <p:ph type="body" sz="quarter" idx="17"/>
          </p:nvPr>
        </p:nvSpPr>
        <p:spPr>
          <a:xfrm>
            <a:off x="685800" y="304800"/>
            <a:ext cx="7696200" cy="1447800"/>
          </a:xfrm>
        </p:spPr>
        <p:txBody>
          <a:bodyPr/>
          <a:lstStyle/>
          <a:p>
            <a:r>
              <a:rPr lang="en-US" dirty="0" smtClean="0"/>
              <a:t>Your department has decided to change the courses required for completion of a degree.  One course that will no longer be required could possibly be revised to become more appropriate for another degree or certificate.  You don’t want to delete the course at any time, but very few students will sign up for the course if it is no longer required for a degree.  What do you do with the course outline?</a:t>
            </a:r>
            <a:endParaRPr lang="en-US" dirty="0"/>
          </a:p>
        </p:txBody>
      </p:sp>
      <p:sp>
        <p:nvSpPr>
          <p:cNvPr id="7" name="choice a"/>
          <p:cNvSpPr>
            <a:spLocks noGrp="1"/>
          </p:cNvSpPr>
          <p:nvPr>
            <p:ph type="body" sz="quarter" idx="18"/>
          </p:nvPr>
        </p:nvSpPr>
        <p:spPr>
          <a:xfrm>
            <a:off x="838200" y="1828800"/>
            <a:ext cx="3505200" cy="381000"/>
          </a:xfrm>
        </p:spPr>
        <p:txBody>
          <a:bodyPr/>
          <a:lstStyle/>
          <a:p>
            <a:pPr marL="342900" indent="-342900">
              <a:buFont typeface="+mj-lt"/>
              <a:buAutoNum type="alphaLcParenR"/>
            </a:pPr>
            <a:r>
              <a:rPr lang="en-US" dirty="0" smtClean="0"/>
              <a:t>Delete the course</a:t>
            </a:r>
            <a:endParaRPr lang="en-US" dirty="0"/>
          </a:p>
        </p:txBody>
      </p:sp>
      <p:sp>
        <p:nvSpPr>
          <p:cNvPr id="8" name="guidance b"/>
          <p:cNvSpPr>
            <a:spLocks noGrp="1"/>
          </p:cNvSpPr>
          <p:nvPr>
            <p:ph type="body" sz="quarter" idx="19"/>
          </p:nvPr>
        </p:nvSpPr>
        <p:spPr>
          <a:xfrm>
            <a:off x="685800" y="4876800"/>
            <a:ext cx="3505200" cy="685800"/>
          </a:xfrm>
        </p:spPr>
        <p:txBody>
          <a:bodyPr/>
          <a:lstStyle/>
          <a:p>
            <a:r>
              <a:rPr lang="en-US" dirty="0" smtClean="0"/>
              <a:t>Yes, correct!  You want to make the course inactive in the catalog.</a:t>
            </a:r>
            <a:endParaRPr lang="en-US" dirty="0"/>
          </a:p>
        </p:txBody>
      </p:sp>
      <p:sp>
        <p:nvSpPr>
          <p:cNvPr id="9" name="choice b"/>
          <p:cNvSpPr txBox="1">
            <a:spLocks/>
          </p:cNvSpPr>
          <p:nvPr/>
        </p:nvSpPr>
        <p:spPr>
          <a:xfrm>
            <a:off x="838200" y="2286000"/>
            <a:ext cx="3505200" cy="304800"/>
          </a:xfrm>
          <a:prstGeom prst="rect">
            <a:avLst/>
          </a:prstGeom>
        </p:spPr>
        <p:txBody>
          <a:bodyPr vert="horz" lIns="91440" tIns="45720" rIns="91440" bIns="45720" rtlCol="0">
            <a:normAutofit fontScale="92500" lnSpcReduction="10000"/>
          </a:bodyPr>
          <a:lstStyle>
            <a:lvl1pPr marL="0" indent="0" algn="l" defTabSz="914400" rtl="0" eaLnBrk="1" latinLnBrk="0" hangingPunct="1">
              <a:spcBef>
                <a:spcPct val="20000"/>
              </a:spcBef>
              <a:buFont typeface="Arial" pitchFamily="34" charset="0"/>
              <a:buNone/>
              <a:defRPr sz="1600" kern="1200" baseline="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indent="-342900">
              <a:buFont typeface="+mj-lt"/>
              <a:buAutoNum type="alphaLcParenR" startAt="2"/>
            </a:pPr>
            <a:r>
              <a:rPr lang="en-US" dirty="0" smtClean="0"/>
              <a:t>Make the course inactive</a:t>
            </a:r>
            <a:endParaRPr lang="en-US" dirty="0"/>
          </a:p>
        </p:txBody>
      </p:sp>
      <p:sp>
        <p:nvSpPr>
          <p:cNvPr id="10" name="choice c"/>
          <p:cNvSpPr txBox="1">
            <a:spLocks/>
          </p:cNvSpPr>
          <p:nvPr/>
        </p:nvSpPr>
        <p:spPr>
          <a:xfrm>
            <a:off x="838200" y="2667000"/>
            <a:ext cx="4191000" cy="304800"/>
          </a:xfrm>
          <a:prstGeom prst="rect">
            <a:avLst/>
          </a:prstGeom>
        </p:spPr>
        <p:txBody>
          <a:bodyPr vert="horz" lIns="91440" tIns="45720" rIns="91440" bIns="45720" rtlCol="0">
            <a:normAutofit fontScale="92500" lnSpcReduction="10000"/>
          </a:bodyPr>
          <a:lstStyle>
            <a:lvl1pPr marL="0" indent="0" algn="l" defTabSz="914400" rtl="0" eaLnBrk="1" latinLnBrk="0" hangingPunct="1">
              <a:spcBef>
                <a:spcPct val="20000"/>
              </a:spcBef>
              <a:buFont typeface="Arial" pitchFamily="34" charset="0"/>
              <a:buNone/>
              <a:defRPr sz="1600" kern="1200" baseline="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indent="-342900">
              <a:buFont typeface="+mj-lt"/>
              <a:buAutoNum type="alphaLcParenR" startAt="3"/>
            </a:pPr>
            <a:r>
              <a:rPr lang="en-US" dirty="0" smtClean="0"/>
              <a:t>Update the skeleton (shell) course outline</a:t>
            </a:r>
            <a:endParaRPr lang="en-US" dirty="0"/>
          </a:p>
        </p:txBody>
      </p:sp>
      <p:sp>
        <p:nvSpPr>
          <p:cNvPr id="11" name="choice d"/>
          <p:cNvSpPr txBox="1">
            <a:spLocks/>
          </p:cNvSpPr>
          <p:nvPr/>
        </p:nvSpPr>
        <p:spPr>
          <a:xfrm>
            <a:off x="838200" y="3048000"/>
            <a:ext cx="3505200" cy="304800"/>
          </a:xfrm>
          <a:prstGeom prst="rect">
            <a:avLst/>
          </a:prstGeom>
        </p:spPr>
        <p:txBody>
          <a:bodyPr vert="horz" lIns="91440" tIns="45720" rIns="91440" bIns="45720" rtlCol="0">
            <a:normAutofit fontScale="92500" lnSpcReduction="10000"/>
          </a:bodyPr>
          <a:lstStyle>
            <a:lvl1pPr marL="0" indent="0" algn="l" defTabSz="914400" rtl="0" eaLnBrk="1" latinLnBrk="0" hangingPunct="1">
              <a:spcBef>
                <a:spcPct val="20000"/>
              </a:spcBef>
              <a:buFont typeface="Arial" pitchFamily="34" charset="0"/>
              <a:buNone/>
              <a:defRPr sz="1600" kern="1200" baseline="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indent="-342900">
              <a:buFont typeface="+mj-lt"/>
              <a:buAutoNum type="alphaLcParenR" startAt="4"/>
            </a:pPr>
            <a:r>
              <a:rPr lang="en-US" dirty="0" smtClean="0"/>
              <a:t>Make a new outline from scratch</a:t>
            </a:r>
            <a:endParaRPr lang="en-US" dirty="0"/>
          </a:p>
        </p:txBody>
      </p:sp>
      <p:sp>
        <p:nvSpPr>
          <p:cNvPr id="12" name="Guidance c"/>
          <p:cNvSpPr txBox="1">
            <a:spLocks/>
          </p:cNvSpPr>
          <p:nvPr/>
        </p:nvSpPr>
        <p:spPr>
          <a:xfrm>
            <a:off x="4953000" y="3657600"/>
            <a:ext cx="3505200" cy="838200"/>
          </a:xfrm>
          <a:prstGeom prst="rect">
            <a:avLst/>
          </a:prstGeom>
        </p:spPr>
        <p:txBody>
          <a:bodyPr vert="horz" lIns="91440" tIns="45720" rIns="91440" bIns="45720" rtlCol="0">
            <a:normAutofit/>
          </a:bodyPr>
          <a:lstStyle>
            <a:lvl1pPr marL="0" indent="0" algn="l" defTabSz="914400" rtl="0" eaLnBrk="1" latinLnBrk="0" hangingPunct="1">
              <a:spcBef>
                <a:spcPct val="20000"/>
              </a:spcBef>
              <a:buFont typeface="Arial" pitchFamily="34" charset="0"/>
              <a:buNone/>
              <a:defRPr sz="1600" kern="1200" baseline="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Sorry, try again.  You would use the skeleton or shell when you decide to revise the outline.</a:t>
            </a:r>
            <a:endParaRPr lang="en-US" dirty="0"/>
          </a:p>
        </p:txBody>
      </p:sp>
      <p:sp>
        <p:nvSpPr>
          <p:cNvPr id="13" name="Right Arrow 12">
            <a:hlinkClick r:id="" action="ppaction://hlinkshowjump?jump=nextslide"/>
          </p:cNvPr>
          <p:cNvSpPr/>
          <p:nvPr/>
        </p:nvSpPr>
        <p:spPr>
          <a:xfrm>
            <a:off x="7924800" y="609600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Left Arrow 13">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557036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7"/>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nextCondLst>
                <p:cond evt="onClick" delay="0">
                  <p:tgtEl>
                    <p:spTgt spid="7"/>
                  </p:tgtEl>
                </p:cond>
              </p:nextCondLst>
            </p:seq>
            <p:seq concurrent="1" nextAc="seek">
              <p:cTn id="12" restart="whenNotActive" fill="hold" evtFilter="cancelBubble" nodeType="interactiveSeq">
                <p:stCondLst>
                  <p:cond evt="onClick" delay="0">
                    <p:tgtEl>
                      <p:spTgt spid="9"/>
                    </p:tgtEl>
                  </p:cond>
                </p:stCondLst>
                <p:endSync evt="end" delay="0">
                  <p:rtn val="all"/>
                </p:endSync>
                <p:childTnLst>
                  <p:par>
                    <p:cTn id="13" fill="hold">
                      <p:stCondLst>
                        <p:cond delay="0"/>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nextCondLst>
                <p:cond evt="onClick" delay="0">
                  <p:tgtEl>
                    <p:spTgt spid="9"/>
                  </p:tgtEl>
                </p:cond>
              </p:nextCondLst>
            </p:seq>
            <p:seq concurrent="1" nextAc="seek">
              <p:cTn id="17" restart="whenNotActive" fill="hold" evtFilter="cancelBubble" nodeType="interactiveSeq">
                <p:stCondLst>
                  <p:cond evt="onClick" delay="0">
                    <p:tgtEl>
                      <p:spTgt spid="10"/>
                    </p:tgtEl>
                  </p:cond>
                </p:stCondLst>
                <p:endSync evt="end" delay="0">
                  <p:rtn val="all"/>
                </p:endSync>
                <p:childTnLst>
                  <p:par>
                    <p:cTn id="18" fill="hold">
                      <p:stCondLst>
                        <p:cond delay="0"/>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childTnLst>
                                </p:cTn>
                              </p:par>
                            </p:childTnLst>
                          </p:cTn>
                        </p:par>
                      </p:childTnLst>
                    </p:cTn>
                  </p:par>
                </p:childTnLst>
              </p:cTn>
              <p:nextCondLst>
                <p:cond evt="onClick" delay="0">
                  <p:tgtEl>
                    <p:spTgt spid="10"/>
                  </p:tgtEl>
                </p:cond>
              </p:nextCondLst>
            </p:seq>
            <p:seq concurrent="1" nextAc="seek">
              <p:cTn id="22" restart="whenNotActive" fill="hold" evtFilter="cancelBubble" nodeType="interactiveSeq">
                <p:stCondLst>
                  <p:cond evt="onClick" delay="0">
                    <p:tgtEl>
                      <p:spTgt spid="11"/>
                    </p:tgtEl>
                  </p:cond>
                </p:stCondLst>
                <p:endSync evt="end" delay="0">
                  <p:rtn val="all"/>
                </p:endSync>
                <p:childTnLst>
                  <p:par>
                    <p:cTn id="23" fill="hold">
                      <p:stCondLst>
                        <p:cond delay="0"/>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childTnLst>
        </p:cTn>
      </p:par>
    </p:tnLst>
    <p:bldLst>
      <p:bldP spid="4" grpId="0" build="p"/>
      <p:bldP spid="5" grpId="0" build="p"/>
      <p:bldP spid="8" grpId="0" build="p"/>
      <p:bldP spid="12" grpId="0"/>
      <p:bldP spid="13" grpId="0" animBg="1"/>
    </p:bld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guidance a"/>
          <p:cNvSpPr>
            <a:spLocks noGrp="1"/>
          </p:cNvSpPr>
          <p:nvPr>
            <p:ph type="body" sz="quarter" idx="15"/>
          </p:nvPr>
        </p:nvSpPr>
        <p:spPr>
          <a:xfrm>
            <a:off x="685800" y="3886200"/>
            <a:ext cx="3429000" cy="609600"/>
          </a:xfrm>
        </p:spPr>
        <p:txBody>
          <a:bodyPr/>
          <a:lstStyle/>
          <a:p>
            <a:r>
              <a:rPr lang="en-US" dirty="0" smtClean="0"/>
              <a:t>Incorrect.  Deleting a course is not required before making a new course.</a:t>
            </a:r>
            <a:endParaRPr lang="en-US" dirty="0"/>
          </a:p>
        </p:txBody>
      </p:sp>
      <p:sp>
        <p:nvSpPr>
          <p:cNvPr id="3" name="guidance b"/>
          <p:cNvSpPr>
            <a:spLocks noGrp="1"/>
          </p:cNvSpPr>
          <p:nvPr>
            <p:ph type="body" sz="quarter" idx="16"/>
          </p:nvPr>
        </p:nvSpPr>
        <p:spPr>
          <a:xfrm>
            <a:off x="4724400" y="3886200"/>
            <a:ext cx="3429000" cy="914400"/>
          </a:xfrm>
        </p:spPr>
        <p:txBody>
          <a:bodyPr/>
          <a:lstStyle/>
          <a:p>
            <a:r>
              <a:rPr lang="en-US" dirty="0" smtClean="0"/>
              <a:t>Incorrect.  A new course would not have a skeleton or shell in Curriculum Central</a:t>
            </a:r>
            <a:endParaRPr lang="en-US" dirty="0"/>
          </a:p>
        </p:txBody>
      </p:sp>
      <p:sp>
        <p:nvSpPr>
          <p:cNvPr id="4" name="question"/>
          <p:cNvSpPr>
            <a:spLocks noGrp="1"/>
          </p:cNvSpPr>
          <p:nvPr>
            <p:ph type="body" sz="quarter" idx="17"/>
          </p:nvPr>
        </p:nvSpPr>
        <p:spPr>
          <a:xfrm>
            <a:off x="685800" y="304800"/>
            <a:ext cx="7696200" cy="1143000"/>
          </a:xfrm>
        </p:spPr>
        <p:txBody>
          <a:bodyPr/>
          <a:lstStyle/>
          <a:p>
            <a:r>
              <a:rPr lang="en-US" dirty="0" smtClean="0"/>
              <a:t>Your department has decided to offer some new courses next fall.  In your discipline you have been selected to create two new courses in your special area of expertise.  You have been asked to enter the course outline information into Curriculum Central.  What do you do with the first course?</a:t>
            </a:r>
            <a:endParaRPr lang="en-US" dirty="0"/>
          </a:p>
        </p:txBody>
      </p:sp>
      <p:sp>
        <p:nvSpPr>
          <p:cNvPr id="5" name="choice a"/>
          <p:cNvSpPr>
            <a:spLocks noGrp="1"/>
          </p:cNvSpPr>
          <p:nvPr>
            <p:ph type="body" sz="quarter" idx="18"/>
          </p:nvPr>
        </p:nvSpPr>
        <p:spPr>
          <a:xfrm>
            <a:off x="762000" y="1828800"/>
            <a:ext cx="3505200" cy="381000"/>
          </a:xfrm>
        </p:spPr>
        <p:txBody>
          <a:bodyPr/>
          <a:lstStyle/>
          <a:p>
            <a:pPr marL="342900" indent="-342900">
              <a:buFont typeface="+mj-lt"/>
              <a:buAutoNum type="alphaLcParenR"/>
            </a:pPr>
            <a:r>
              <a:rPr lang="en-US" dirty="0" smtClean="0"/>
              <a:t>Delete the course</a:t>
            </a:r>
            <a:endParaRPr lang="en-US" dirty="0"/>
          </a:p>
        </p:txBody>
      </p:sp>
      <p:sp>
        <p:nvSpPr>
          <p:cNvPr id="6" name="guidance b"/>
          <p:cNvSpPr>
            <a:spLocks noGrp="1"/>
          </p:cNvSpPr>
          <p:nvPr>
            <p:ph type="body" sz="quarter" idx="19"/>
          </p:nvPr>
        </p:nvSpPr>
        <p:spPr>
          <a:xfrm>
            <a:off x="685800" y="5105400"/>
            <a:ext cx="3505200" cy="685800"/>
          </a:xfrm>
        </p:spPr>
        <p:txBody>
          <a:bodyPr/>
          <a:lstStyle/>
          <a:p>
            <a:r>
              <a:rPr lang="en-US" dirty="0" smtClean="0"/>
              <a:t>Try again.  Courses can become inactive only after they are first created.</a:t>
            </a:r>
            <a:endParaRPr lang="en-US" dirty="0"/>
          </a:p>
        </p:txBody>
      </p:sp>
      <p:sp>
        <p:nvSpPr>
          <p:cNvPr id="7" name="choice b"/>
          <p:cNvSpPr txBox="1">
            <a:spLocks/>
          </p:cNvSpPr>
          <p:nvPr/>
        </p:nvSpPr>
        <p:spPr>
          <a:xfrm>
            <a:off x="762000" y="2286000"/>
            <a:ext cx="3505200" cy="381000"/>
          </a:xfrm>
          <a:prstGeom prst="rect">
            <a:avLst/>
          </a:prstGeom>
        </p:spPr>
        <p:txBody>
          <a:bodyPr vert="horz" lIns="91440" tIns="45720" rIns="91440" bIns="45720" rtlCol="0">
            <a:normAutofit/>
          </a:bodyPr>
          <a:lstStyle>
            <a:lvl1pPr marL="0" indent="0" algn="l" defTabSz="914400" rtl="0" eaLnBrk="1" latinLnBrk="0" hangingPunct="1">
              <a:spcBef>
                <a:spcPct val="20000"/>
              </a:spcBef>
              <a:buFont typeface="Arial" pitchFamily="34" charset="0"/>
              <a:buNone/>
              <a:defRPr sz="1600" kern="1200" baseline="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indent="-342900">
              <a:buFont typeface="+mj-lt"/>
              <a:buAutoNum type="alphaLcParenR" startAt="2"/>
            </a:pPr>
            <a:r>
              <a:rPr lang="en-US" dirty="0" smtClean="0"/>
              <a:t>Make the course inactive</a:t>
            </a:r>
            <a:endParaRPr lang="en-US" dirty="0"/>
          </a:p>
        </p:txBody>
      </p:sp>
      <p:sp>
        <p:nvSpPr>
          <p:cNvPr id="8" name="choice c"/>
          <p:cNvSpPr txBox="1">
            <a:spLocks/>
          </p:cNvSpPr>
          <p:nvPr/>
        </p:nvSpPr>
        <p:spPr>
          <a:xfrm>
            <a:off x="762000" y="2743200"/>
            <a:ext cx="4495800" cy="381000"/>
          </a:xfrm>
          <a:prstGeom prst="rect">
            <a:avLst/>
          </a:prstGeom>
        </p:spPr>
        <p:txBody>
          <a:bodyPr vert="horz" lIns="91440" tIns="45720" rIns="91440" bIns="45720" rtlCol="0">
            <a:normAutofit/>
          </a:bodyPr>
          <a:lstStyle>
            <a:lvl1pPr marL="0" indent="0" algn="l" defTabSz="914400" rtl="0" eaLnBrk="1" latinLnBrk="0" hangingPunct="1">
              <a:spcBef>
                <a:spcPct val="20000"/>
              </a:spcBef>
              <a:buFont typeface="Arial" pitchFamily="34" charset="0"/>
              <a:buNone/>
              <a:defRPr sz="1600" kern="1200" baseline="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indent="-342900">
              <a:buFont typeface="+mj-lt"/>
              <a:buAutoNum type="alphaLcParenR" startAt="3"/>
            </a:pPr>
            <a:r>
              <a:rPr lang="en-US" dirty="0" smtClean="0"/>
              <a:t>Update the skeleton (shell) course outline</a:t>
            </a:r>
            <a:endParaRPr lang="en-US" dirty="0"/>
          </a:p>
        </p:txBody>
      </p:sp>
      <p:sp>
        <p:nvSpPr>
          <p:cNvPr id="9" name="choice d"/>
          <p:cNvSpPr txBox="1">
            <a:spLocks/>
          </p:cNvSpPr>
          <p:nvPr/>
        </p:nvSpPr>
        <p:spPr>
          <a:xfrm>
            <a:off x="762000" y="3200400"/>
            <a:ext cx="3505200" cy="381000"/>
          </a:xfrm>
          <a:prstGeom prst="rect">
            <a:avLst/>
          </a:prstGeom>
        </p:spPr>
        <p:txBody>
          <a:bodyPr vert="horz" lIns="91440" tIns="45720" rIns="91440" bIns="45720" rtlCol="0">
            <a:normAutofit/>
          </a:bodyPr>
          <a:lstStyle>
            <a:lvl1pPr marL="0" indent="0" algn="l" defTabSz="914400" rtl="0" eaLnBrk="1" latinLnBrk="0" hangingPunct="1">
              <a:spcBef>
                <a:spcPct val="20000"/>
              </a:spcBef>
              <a:buFont typeface="Arial" pitchFamily="34" charset="0"/>
              <a:buNone/>
              <a:defRPr sz="1600" kern="1200" baseline="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indent="-342900">
              <a:buFont typeface="+mj-lt"/>
              <a:buAutoNum type="alphaLcParenR" startAt="4"/>
            </a:pPr>
            <a:r>
              <a:rPr lang="en-US" dirty="0" smtClean="0"/>
              <a:t>Make a new outline from scratch</a:t>
            </a:r>
            <a:endParaRPr lang="en-US" dirty="0"/>
          </a:p>
        </p:txBody>
      </p:sp>
      <p:sp>
        <p:nvSpPr>
          <p:cNvPr id="10" name="guidance d"/>
          <p:cNvSpPr txBox="1">
            <a:spLocks/>
          </p:cNvSpPr>
          <p:nvPr/>
        </p:nvSpPr>
        <p:spPr>
          <a:xfrm>
            <a:off x="4724400" y="5042452"/>
            <a:ext cx="3505200" cy="1205948"/>
          </a:xfrm>
          <a:prstGeom prst="rect">
            <a:avLst/>
          </a:prstGeom>
        </p:spPr>
        <p:txBody>
          <a:bodyPr vert="horz" lIns="91440" tIns="45720" rIns="91440" bIns="45720" rtlCol="0">
            <a:normAutofit/>
          </a:bodyPr>
          <a:lstStyle>
            <a:lvl1pPr marL="0" indent="0" algn="l" defTabSz="914400" rtl="0" eaLnBrk="1" latinLnBrk="0" hangingPunct="1">
              <a:spcBef>
                <a:spcPct val="20000"/>
              </a:spcBef>
              <a:buFont typeface="Arial" pitchFamily="34" charset="0"/>
              <a:buNone/>
              <a:defRPr sz="1600" kern="1200" baseline="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Correct!  You would make a new course outline for the first course and then you would make a course outline for the second course outline.  </a:t>
            </a:r>
            <a:endParaRPr lang="en-US" dirty="0"/>
          </a:p>
        </p:txBody>
      </p:sp>
      <p:sp>
        <p:nvSpPr>
          <p:cNvPr id="11" name="Right Arrow 10">
            <a:hlinkClick r:id="" action="ppaction://hlinkshowjump?jump=nextslide"/>
          </p:cNvPr>
          <p:cNvSpPr/>
          <p:nvPr/>
        </p:nvSpPr>
        <p:spPr>
          <a:xfrm>
            <a:off x="7924800" y="609600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Left Arrow 11">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755264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7"/>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nextCondLst>
                <p:cond evt="onClick" delay="0">
                  <p:tgtEl>
                    <p:spTgt spid="7"/>
                  </p:tgtEl>
                </p:cond>
              </p:nextCondLst>
            </p:seq>
            <p:seq concurrent="1" nextAc="seek">
              <p:cTn id="12" restart="whenNotActive" fill="hold" evtFilter="cancelBubble" nodeType="interactiveSeq">
                <p:stCondLst>
                  <p:cond evt="onClick" delay="0">
                    <p:tgtEl>
                      <p:spTgt spid="8"/>
                    </p:tgtEl>
                  </p:cond>
                </p:stCondLst>
                <p:endSync evt="end" delay="0">
                  <p:rtn val="all"/>
                </p:endSync>
                <p:childTnLst>
                  <p:par>
                    <p:cTn id="13" fill="hold">
                      <p:stCondLst>
                        <p:cond delay="0"/>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nextCondLst>
                <p:cond evt="onClick" delay="0">
                  <p:tgtEl>
                    <p:spTgt spid="8"/>
                  </p:tgtEl>
                </p:cond>
              </p:nextCondLst>
            </p:seq>
            <p:seq concurrent="1" nextAc="seek">
              <p:cTn id="17" restart="whenNotActive" fill="hold" evtFilter="cancelBubble" nodeType="interactiveSeq">
                <p:stCondLst>
                  <p:cond evt="onClick" delay="0">
                    <p:tgtEl>
                      <p:spTgt spid="9"/>
                    </p:tgtEl>
                  </p:cond>
                </p:stCondLst>
                <p:endSync evt="end" delay="0">
                  <p:rtn val="all"/>
                </p:endSync>
                <p:childTnLst>
                  <p:par>
                    <p:cTn id="18" fill="hold">
                      <p:stCondLst>
                        <p:cond delay="0"/>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childTnLst>
                                </p:cTn>
                              </p:par>
                            </p:childTnLst>
                          </p:cTn>
                        </p:par>
                      </p:childTnLst>
                    </p:cTn>
                  </p:par>
                </p:childTnLst>
              </p:cTn>
              <p:nextCondLst>
                <p:cond evt="onClick" delay="0">
                  <p:tgtEl>
                    <p:spTgt spid="9"/>
                  </p:tgtEl>
                </p:cond>
              </p:nextCondLst>
            </p:seq>
            <p:seq concurrent="1" nextAc="seek">
              <p:cTn id="22" restart="whenNotActive" fill="hold" evtFilter="cancelBubble" nodeType="interactiveSeq">
                <p:stCondLst>
                  <p:cond evt="onClick" delay="0">
                    <p:tgtEl>
                      <p:spTgt spid="5"/>
                    </p:tgtEl>
                  </p:cond>
                </p:stCondLst>
                <p:endSync evt="end" delay="0">
                  <p:rtn val="all"/>
                </p:endSync>
                <p:childTnLst>
                  <p:par>
                    <p:cTn id="23" fill="hold">
                      <p:stCondLst>
                        <p:cond delay="0"/>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nextCondLst>
                <p:cond evt="onClick" delay="0">
                  <p:tgtEl>
                    <p:spTgt spid="5"/>
                  </p:tgtEl>
                </p:cond>
              </p:nextCondLst>
            </p:seq>
          </p:childTnLst>
        </p:cTn>
      </p:par>
    </p:tnLst>
    <p:bldLst>
      <p:bldP spid="2" grpId="0" build="p"/>
      <p:bldP spid="3" grpId="0" build="p"/>
      <p:bldP spid="6" grpId="0" build="p"/>
      <p:bldP spid="10" grpId="0"/>
      <p:bldP spid="11" grpId="0" animBg="1"/>
    </p:bld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Purpose of this module</a:t>
            </a:r>
            <a:endParaRPr lang="en-US" dirty="0"/>
          </a:p>
        </p:txBody>
      </p:sp>
      <p:sp>
        <p:nvSpPr>
          <p:cNvPr id="3" name="Text Placeholder 2"/>
          <p:cNvSpPr>
            <a:spLocks noGrp="1"/>
          </p:cNvSpPr>
          <p:nvPr>
            <p:ph type="body" sz="quarter" idx="13"/>
          </p:nvPr>
        </p:nvSpPr>
        <p:spPr/>
        <p:txBody>
          <a:bodyPr/>
          <a:lstStyle/>
          <a:p>
            <a:r>
              <a:rPr lang="en-US" dirty="0" smtClean="0"/>
              <a:t>Our project will focus on how to prepare three types of course outlines used by </a:t>
            </a:r>
            <a:r>
              <a:rPr lang="en-US" dirty="0" err="1" smtClean="0"/>
              <a:t>Kapi’olani</a:t>
            </a:r>
            <a:r>
              <a:rPr lang="en-US" dirty="0" smtClean="0"/>
              <a:t> Community College, a progression of whole problems. </a:t>
            </a:r>
          </a:p>
          <a:p>
            <a:r>
              <a:rPr lang="en-US" dirty="0" smtClean="0"/>
              <a:t>The project will focus on specific sections of outlines to (1) make a course inactive, (2) update a course that exists in skeletal/shell version, or (3) create a new course. </a:t>
            </a:r>
            <a:endParaRPr lang="en-US" dirty="0"/>
          </a:p>
        </p:txBody>
      </p:sp>
      <p:sp>
        <p:nvSpPr>
          <p:cNvPr id="4" name="Right Arrow 3">
            <a:hlinkClick r:id="" action="ppaction://hlinkshowjump?jump=nextslide"/>
          </p:cNvPr>
          <p:cNvSpPr/>
          <p:nvPr/>
        </p:nvSpPr>
        <p:spPr>
          <a:xfrm>
            <a:off x="7924800" y="609600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Left Arrow 4">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ction Button: Information 5">
            <a:hlinkClick r:id="rId3" action="ppaction://hlinksldjump" highlightClick="1"/>
          </p:cNvPr>
          <p:cNvSpPr/>
          <p:nvPr/>
        </p:nvSpPr>
        <p:spPr>
          <a:xfrm>
            <a:off x="1371600" y="6248400"/>
            <a:ext cx="1981200" cy="280416"/>
          </a:xfrm>
          <a:prstGeom prst="actionButtonInformati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Table of Contents</a:t>
            </a:r>
            <a:endParaRPr lang="en-US" sz="1400" dirty="0"/>
          </a:p>
        </p:txBody>
      </p:sp>
    </p:spTree>
  </p:cSld>
  <p:clrMapOvr>
    <a:masterClrMapping/>
  </p:clrMapOvr>
  <mc:AlternateContent>
    <mc:Choice xmlns="" xmlns:a="http://schemas.openxmlformats.org/drawingml/2006/main" xmlns:r="http://schemas.openxmlformats.org/officeDocument/2006/relationships" xmlns:p="http://schemas.openxmlformats.org/presentationml/2006/main" xmlns:p14="http://schemas.microsoft.com/office/powerpoint/2010/main" xmlns:mc="http://schemas.openxmlformats.org/markup-compatibility/2006" xmlns:mv="urn:schemas-microsoft-com:mac:vml"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guidance a"/>
          <p:cNvSpPr>
            <a:spLocks noGrp="1"/>
          </p:cNvSpPr>
          <p:nvPr>
            <p:ph type="body" sz="quarter" idx="15"/>
          </p:nvPr>
        </p:nvSpPr>
        <p:spPr>
          <a:xfrm>
            <a:off x="762000" y="3886200"/>
            <a:ext cx="3429000" cy="609600"/>
          </a:xfrm>
        </p:spPr>
        <p:txBody>
          <a:bodyPr/>
          <a:lstStyle/>
          <a:p>
            <a:r>
              <a:rPr lang="en-US" dirty="0" smtClean="0"/>
              <a:t>Try again.  Deleting a course would not revise a course.</a:t>
            </a:r>
            <a:endParaRPr lang="en-US" dirty="0"/>
          </a:p>
        </p:txBody>
      </p:sp>
      <p:sp>
        <p:nvSpPr>
          <p:cNvPr id="3" name="guidance b"/>
          <p:cNvSpPr>
            <a:spLocks noGrp="1"/>
          </p:cNvSpPr>
          <p:nvPr>
            <p:ph type="body" sz="quarter" idx="16"/>
          </p:nvPr>
        </p:nvSpPr>
        <p:spPr>
          <a:xfrm>
            <a:off x="5105400" y="3886200"/>
            <a:ext cx="3429000" cy="914400"/>
          </a:xfrm>
        </p:spPr>
        <p:txBody>
          <a:bodyPr/>
          <a:lstStyle/>
          <a:p>
            <a:r>
              <a:rPr lang="en-US" dirty="0" smtClean="0"/>
              <a:t>Yes!  Use the existing skeleton or shell that already has some of the questions answered for you.</a:t>
            </a:r>
            <a:endParaRPr lang="en-US" dirty="0"/>
          </a:p>
        </p:txBody>
      </p:sp>
      <p:sp>
        <p:nvSpPr>
          <p:cNvPr id="4" name="question"/>
          <p:cNvSpPr>
            <a:spLocks noGrp="1"/>
          </p:cNvSpPr>
          <p:nvPr>
            <p:ph type="body" sz="quarter" idx="17"/>
          </p:nvPr>
        </p:nvSpPr>
        <p:spPr>
          <a:xfrm>
            <a:off x="685800" y="304800"/>
            <a:ext cx="7696200" cy="838200"/>
          </a:xfrm>
        </p:spPr>
        <p:txBody>
          <a:bodyPr/>
          <a:lstStyle/>
          <a:p>
            <a:r>
              <a:rPr lang="en-US" dirty="0" smtClean="0"/>
              <a:t>Your department needs to revise some existing course outlines.  You have been assigned to work on one course in your discipline.  What do you do in Curriculum Central?</a:t>
            </a:r>
            <a:endParaRPr lang="en-US" dirty="0"/>
          </a:p>
        </p:txBody>
      </p:sp>
      <p:sp>
        <p:nvSpPr>
          <p:cNvPr id="5" name="choice a"/>
          <p:cNvSpPr>
            <a:spLocks noGrp="1"/>
          </p:cNvSpPr>
          <p:nvPr>
            <p:ph type="body" sz="quarter" idx="18"/>
          </p:nvPr>
        </p:nvSpPr>
        <p:spPr>
          <a:xfrm>
            <a:off x="685800" y="1295400"/>
            <a:ext cx="3505200" cy="457200"/>
          </a:xfrm>
        </p:spPr>
        <p:txBody>
          <a:bodyPr/>
          <a:lstStyle/>
          <a:p>
            <a:pPr marL="342900" indent="-342900">
              <a:buFont typeface="+mj-lt"/>
              <a:buAutoNum type="alphaLcParenR"/>
            </a:pPr>
            <a:r>
              <a:rPr lang="en-US" dirty="0" smtClean="0"/>
              <a:t>Delete the course</a:t>
            </a:r>
            <a:endParaRPr lang="en-US" dirty="0"/>
          </a:p>
        </p:txBody>
      </p:sp>
      <p:sp>
        <p:nvSpPr>
          <p:cNvPr id="6" name="guidance b"/>
          <p:cNvSpPr>
            <a:spLocks noGrp="1"/>
          </p:cNvSpPr>
          <p:nvPr>
            <p:ph type="body" sz="quarter" idx="19"/>
          </p:nvPr>
        </p:nvSpPr>
        <p:spPr>
          <a:xfrm>
            <a:off x="762000" y="5029200"/>
            <a:ext cx="3505200" cy="609600"/>
          </a:xfrm>
        </p:spPr>
        <p:txBody>
          <a:bodyPr/>
          <a:lstStyle/>
          <a:p>
            <a:r>
              <a:rPr lang="en-US" dirty="0" smtClean="0"/>
              <a:t>Try again.  Making a course inactive would not revise it.</a:t>
            </a:r>
            <a:endParaRPr lang="en-US" dirty="0"/>
          </a:p>
        </p:txBody>
      </p:sp>
      <p:sp>
        <p:nvSpPr>
          <p:cNvPr id="7" name="choice b"/>
          <p:cNvSpPr txBox="1">
            <a:spLocks/>
          </p:cNvSpPr>
          <p:nvPr/>
        </p:nvSpPr>
        <p:spPr>
          <a:xfrm>
            <a:off x="685800" y="1752600"/>
            <a:ext cx="3505200" cy="457200"/>
          </a:xfrm>
          <a:prstGeom prst="rect">
            <a:avLst/>
          </a:prstGeom>
        </p:spPr>
        <p:txBody>
          <a:bodyPr vert="horz" lIns="91440" tIns="45720" rIns="91440" bIns="45720" rtlCol="0">
            <a:normAutofit/>
          </a:bodyPr>
          <a:lstStyle>
            <a:lvl1pPr marL="0" indent="0" algn="l" defTabSz="914400" rtl="0" eaLnBrk="1" latinLnBrk="0" hangingPunct="1">
              <a:spcBef>
                <a:spcPct val="20000"/>
              </a:spcBef>
              <a:buFont typeface="Arial" pitchFamily="34" charset="0"/>
              <a:buNone/>
              <a:defRPr sz="1600" kern="1200" baseline="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indent="-342900">
              <a:buFont typeface="+mj-lt"/>
              <a:buAutoNum type="alphaLcParenR" startAt="2"/>
            </a:pPr>
            <a:r>
              <a:rPr lang="en-US" dirty="0" smtClean="0"/>
              <a:t>Make the course inactive</a:t>
            </a:r>
            <a:endParaRPr lang="en-US" dirty="0"/>
          </a:p>
        </p:txBody>
      </p:sp>
      <p:sp>
        <p:nvSpPr>
          <p:cNvPr id="8" name="choice c"/>
          <p:cNvSpPr txBox="1">
            <a:spLocks/>
          </p:cNvSpPr>
          <p:nvPr/>
        </p:nvSpPr>
        <p:spPr>
          <a:xfrm>
            <a:off x="685800" y="2209800"/>
            <a:ext cx="5334000" cy="457200"/>
          </a:xfrm>
          <a:prstGeom prst="rect">
            <a:avLst/>
          </a:prstGeom>
        </p:spPr>
        <p:txBody>
          <a:bodyPr vert="horz" lIns="91440" tIns="45720" rIns="91440" bIns="45720" rtlCol="0">
            <a:normAutofit/>
          </a:bodyPr>
          <a:lstStyle>
            <a:lvl1pPr marL="0" indent="0" algn="l" defTabSz="914400" rtl="0" eaLnBrk="1" latinLnBrk="0" hangingPunct="1">
              <a:spcBef>
                <a:spcPct val="20000"/>
              </a:spcBef>
              <a:buFont typeface="Arial" pitchFamily="34" charset="0"/>
              <a:buNone/>
              <a:defRPr sz="1600" kern="1200" baseline="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indent="-342900">
              <a:buFont typeface="+mj-lt"/>
              <a:buAutoNum type="alphaLcParenR" startAt="3"/>
            </a:pPr>
            <a:r>
              <a:rPr lang="en-US" dirty="0" smtClean="0"/>
              <a:t>Update the skeleton (shell) course outline </a:t>
            </a:r>
            <a:endParaRPr lang="en-US" dirty="0"/>
          </a:p>
        </p:txBody>
      </p:sp>
      <p:sp>
        <p:nvSpPr>
          <p:cNvPr id="9" name="choice d"/>
          <p:cNvSpPr txBox="1">
            <a:spLocks/>
          </p:cNvSpPr>
          <p:nvPr/>
        </p:nvSpPr>
        <p:spPr>
          <a:xfrm>
            <a:off x="685800" y="2667000"/>
            <a:ext cx="3505200" cy="457200"/>
          </a:xfrm>
          <a:prstGeom prst="rect">
            <a:avLst/>
          </a:prstGeom>
        </p:spPr>
        <p:txBody>
          <a:bodyPr vert="horz" lIns="91440" tIns="45720" rIns="91440" bIns="45720" rtlCol="0">
            <a:normAutofit/>
          </a:bodyPr>
          <a:lstStyle>
            <a:lvl1pPr marL="0" indent="0" algn="l" defTabSz="914400" rtl="0" eaLnBrk="1" latinLnBrk="0" hangingPunct="1">
              <a:spcBef>
                <a:spcPct val="20000"/>
              </a:spcBef>
              <a:buFont typeface="Arial" pitchFamily="34" charset="0"/>
              <a:buNone/>
              <a:defRPr sz="1600" kern="1200" baseline="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indent="-342900">
              <a:buFont typeface="+mj-lt"/>
              <a:buAutoNum type="alphaLcParenR" startAt="4"/>
            </a:pPr>
            <a:r>
              <a:rPr lang="en-US" dirty="0" smtClean="0"/>
              <a:t>Make a new outline from scratch</a:t>
            </a:r>
            <a:endParaRPr lang="en-US" dirty="0"/>
          </a:p>
        </p:txBody>
      </p:sp>
      <p:sp>
        <p:nvSpPr>
          <p:cNvPr id="11" name="guidance d"/>
          <p:cNvSpPr txBox="1">
            <a:spLocks/>
          </p:cNvSpPr>
          <p:nvPr/>
        </p:nvSpPr>
        <p:spPr>
          <a:xfrm>
            <a:off x="5105400" y="5029200"/>
            <a:ext cx="3505200" cy="609600"/>
          </a:xfrm>
          <a:prstGeom prst="rect">
            <a:avLst/>
          </a:prstGeom>
        </p:spPr>
        <p:txBody>
          <a:bodyPr vert="horz" lIns="91440" tIns="45720" rIns="91440" bIns="45720" rtlCol="0">
            <a:normAutofit/>
          </a:bodyPr>
          <a:lstStyle>
            <a:lvl1pPr marL="0" indent="0" algn="l" defTabSz="914400" rtl="0" eaLnBrk="1" latinLnBrk="0" hangingPunct="1">
              <a:spcBef>
                <a:spcPct val="20000"/>
              </a:spcBef>
              <a:buFont typeface="Arial" pitchFamily="34" charset="0"/>
              <a:buNone/>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Try again.  You are revising an existing course.  Not making a new course.</a:t>
            </a:r>
            <a:endParaRPr lang="en-US" dirty="0"/>
          </a:p>
        </p:txBody>
      </p:sp>
      <p:sp>
        <p:nvSpPr>
          <p:cNvPr id="12" name="Right Arrow 11">
            <a:hlinkClick r:id="" action="ppaction://hlinkshowjump?jump=nextslide"/>
          </p:cNvPr>
          <p:cNvSpPr/>
          <p:nvPr/>
        </p:nvSpPr>
        <p:spPr>
          <a:xfrm>
            <a:off x="7924800" y="609600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Left Arrow 12">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982256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nextCondLst>
                <p:cond evt="onClick" delay="0">
                  <p:tgtEl>
                    <p:spTgt spid="5"/>
                  </p:tgtEl>
                </p:cond>
              </p:nextCondLst>
            </p:seq>
            <p:seq concurrent="1" nextAc="seek">
              <p:cTn id="12" restart="whenNotActive" fill="hold" evtFilter="cancelBubble" nodeType="interactiveSeq">
                <p:stCondLst>
                  <p:cond evt="onClick" delay="0">
                    <p:tgtEl>
                      <p:spTgt spid="7"/>
                    </p:tgtEl>
                  </p:cond>
                </p:stCondLst>
                <p:endSync evt="end" delay="0">
                  <p:rtn val="all"/>
                </p:endSync>
                <p:childTnLst>
                  <p:par>
                    <p:cTn id="13" fill="hold">
                      <p:stCondLst>
                        <p:cond delay="0"/>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nextCondLst>
                <p:cond evt="onClick" delay="0">
                  <p:tgtEl>
                    <p:spTgt spid="7"/>
                  </p:tgtEl>
                </p:cond>
              </p:nextCondLst>
            </p:seq>
            <p:seq concurrent="1" nextAc="seek">
              <p:cTn id="17" restart="whenNotActive" fill="hold" evtFilter="cancelBubble" nodeType="interactiveSeq">
                <p:stCondLst>
                  <p:cond evt="onClick" delay="0">
                    <p:tgtEl>
                      <p:spTgt spid="8"/>
                    </p:tgtEl>
                  </p:cond>
                </p:stCondLst>
                <p:endSync evt="end" delay="0">
                  <p:rtn val="all"/>
                </p:endSync>
                <p:childTnLst>
                  <p:par>
                    <p:cTn id="18" fill="hold">
                      <p:stCondLst>
                        <p:cond delay="0"/>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nextCondLst>
                <p:cond evt="onClick" delay="0">
                  <p:tgtEl>
                    <p:spTgt spid="8"/>
                  </p:tgtEl>
                </p:cond>
              </p:nextCondLst>
            </p:seq>
            <p:seq concurrent="1" nextAc="seek">
              <p:cTn id="22" restart="whenNotActive" fill="hold" evtFilter="cancelBubble" nodeType="interactiveSeq">
                <p:stCondLst>
                  <p:cond evt="onClick" delay="0">
                    <p:tgtEl>
                      <p:spTgt spid="9"/>
                    </p:tgtEl>
                  </p:cond>
                </p:stCondLst>
                <p:endSync evt="end" delay="0">
                  <p:rtn val="all"/>
                </p:endSync>
                <p:childTnLst>
                  <p:par>
                    <p:cTn id="23" fill="hold">
                      <p:stCondLst>
                        <p:cond delay="0"/>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nextCondLst>
                <p:cond evt="onClick" delay="0">
                  <p:tgtEl>
                    <p:spTgt spid="9"/>
                  </p:tgtEl>
                </p:cond>
              </p:nextCondLst>
            </p:seq>
          </p:childTnLst>
        </p:cTn>
      </p:par>
    </p:tnLst>
    <p:bldLst>
      <p:bldP spid="2" grpId="0" build="p"/>
      <p:bldP spid="3" grpId="0" build="p"/>
      <p:bldP spid="6" grpId="0" build="p"/>
      <p:bldP spid="11" grpId="0"/>
      <p:bldP spid="12" grpId="0" animBg="1"/>
    </p:bld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Course Prerequisites</a:t>
            </a:r>
            <a:endParaRPr lang="en-US" dirty="0"/>
          </a:p>
        </p:txBody>
      </p:sp>
      <p:sp>
        <p:nvSpPr>
          <p:cNvPr id="10" name="Text Placeholder 9"/>
          <p:cNvSpPr>
            <a:spLocks noGrp="1"/>
          </p:cNvSpPr>
          <p:nvPr>
            <p:ph type="body" sz="quarter" idx="13"/>
          </p:nvPr>
        </p:nvSpPr>
        <p:spPr/>
        <p:txBody>
          <a:bodyPr>
            <a:normAutofit lnSpcReduction="10000"/>
          </a:bodyPr>
          <a:lstStyle/>
          <a:p>
            <a:r>
              <a:rPr lang="en-US" dirty="0" smtClean="0"/>
              <a:t>Prerequisite information is entered in two ways:</a:t>
            </a:r>
          </a:p>
          <a:p>
            <a:pPr lvl="1"/>
            <a:r>
              <a:rPr lang="en-US" dirty="0" smtClean="0"/>
              <a:t>Catalog text (to be printed in the official catalog)</a:t>
            </a:r>
          </a:p>
          <a:p>
            <a:pPr lvl="1"/>
            <a:r>
              <a:rPr lang="en-US" dirty="0" smtClean="0"/>
              <a:t>Course links (links to the other courses in C </a:t>
            </a:r>
            <a:r>
              <a:rPr lang="en-US" dirty="0" smtClean="0"/>
              <a:t>Central</a:t>
            </a:r>
          </a:p>
          <a:p>
            <a:r>
              <a:rPr lang="en-US" dirty="0" smtClean="0"/>
              <a:t>Catalog text must begin with “</a:t>
            </a:r>
            <a:r>
              <a:rPr lang="en-US" dirty="0" err="1" smtClean="0"/>
              <a:t>Prerequisite(s</a:t>
            </a:r>
            <a:r>
              <a:rPr lang="en-US" dirty="0" smtClean="0"/>
              <a:t>):”</a:t>
            </a:r>
          </a:p>
          <a:p>
            <a:r>
              <a:rPr lang="en-US" dirty="0" smtClean="0"/>
              <a:t>Links are made only to other courses</a:t>
            </a:r>
          </a:p>
          <a:p>
            <a:r>
              <a:rPr lang="en-US" dirty="0" smtClean="0"/>
              <a:t>If no course is a prerequisite then no link can be made and no link is required</a:t>
            </a:r>
          </a:p>
        </p:txBody>
      </p:sp>
      <p:sp>
        <p:nvSpPr>
          <p:cNvPr id="11" name="Left Arrow 10">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ight Arrow 11">
            <a:hlinkClick r:id="" action="ppaction://hlinkshowjump?jump=nextslide"/>
          </p:cNvPr>
          <p:cNvSpPr/>
          <p:nvPr/>
        </p:nvSpPr>
        <p:spPr>
          <a:xfrm>
            <a:off x="7924800" y="609600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ction Button: Information 12">
            <a:hlinkClick r:id="rId2" action="ppaction://hlinksldjump" highlightClick="1"/>
          </p:cNvPr>
          <p:cNvSpPr/>
          <p:nvPr/>
        </p:nvSpPr>
        <p:spPr>
          <a:xfrm>
            <a:off x="1371600" y="6248400"/>
            <a:ext cx="1981200" cy="280416"/>
          </a:xfrm>
          <a:prstGeom prst="actionButtonInformati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Table of Contents</a:t>
            </a:r>
            <a:endParaRPr 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err="1" smtClean="0"/>
              <a:t>Prerequisite(s</a:t>
            </a:r>
            <a:r>
              <a:rPr lang="en-US" dirty="0" smtClean="0"/>
              <a:t>) for catalog and links</a:t>
            </a:r>
            <a:endParaRPr lang="en-US" dirty="0"/>
          </a:p>
        </p:txBody>
      </p:sp>
      <p:sp>
        <p:nvSpPr>
          <p:cNvPr id="8" name="Content Placeholder 7"/>
          <p:cNvSpPr>
            <a:spLocks noGrp="1"/>
          </p:cNvSpPr>
          <p:nvPr>
            <p:ph idx="1"/>
          </p:nvPr>
        </p:nvSpPr>
        <p:spPr/>
        <p:txBody>
          <a:bodyPr/>
          <a:lstStyle/>
          <a:p>
            <a:r>
              <a:rPr lang="en-US" dirty="0" smtClean="0"/>
              <a:t>Example of a simple one course prerequisite</a:t>
            </a:r>
          </a:p>
          <a:p>
            <a:r>
              <a:rPr lang="en-US" dirty="0" smtClean="0"/>
              <a:t>Example of a two course prerequisite</a:t>
            </a:r>
          </a:p>
          <a:p>
            <a:r>
              <a:rPr lang="en-US" dirty="0" smtClean="0"/>
              <a:t>Example of a non-course prerequisite</a:t>
            </a:r>
          </a:p>
          <a:p>
            <a:r>
              <a:rPr lang="en-US" dirty="0" smtClean="0"/>
              <a:t>Example of an incorrect prerequisite</a:t>
            </a:r>
            <a:endParaRPr lang="en-US" dirty="0"/>
          </a:p>
        </p:txBody>
      </p:sp>
      <p:sp>
        <p:nvSpPr>
          <p:cNvPr id="4" name="Right Arrow 3">
            <a:hlinkClick r:id="" action="ppaction://hlinkshowjump?jump=nextslide"/>
          </p:cNvPr>
          <p:cNvSpPr/>
          <p:nvPr/>
        </p:nvSpPr>
        <p:spPr>
          <a:xfrm>
            <a:off x="7924800" y="609600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Left Arrow 4">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ction Button: Information 5">
            <a:hlinkClick r:id="rId2" action="ppaction://hlinksldjump" highlightClick="1"/>
          </p:cNvPr>
          <p:cNvSpPr/>
          <p:nvPr/>
        </p:nvSpPr>
        <p:spPr>
          <a:xfrm>
            <a:off x="1371600" y="6248400"/>
            <a:ext cx="1981200" cy="280416"/>
          </a:xfrm>
          <a:prstGeom prst="actionButtonInformati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Table of Contents</a:t>
            </a:r>
            <a:endParaRPr lang="en-US" sz="1400"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127409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t>Single </a:t>
            </a:r>
            <a:r>
              <a:rPr lang="en-US" dirty="0" smtClean="0"/>
              <a:t>course prerequisite with </a:t>
            </a:r>
            <a:r>
              <a:rPr lang="en-US" dirty="0" smtClean="0"/>
              <a:t>link</a:t>
            </a:r>
            <a:endParaRPr lang="en-US" dirty="0"/>
          </a:p>
        </p:txBody>
      </p:sp>
      <p:pic>
        <p:nvPicPr>
          <p:cNvPr id="8" name="Content Placeholder 7" descr="prereq ZOOL142.tiff"/>
          <p:cNvPicPr>
            <a:picLocks noGrp="1" noChangeAspect="1"/>
          </p:cNvPicPr>
          <p:nvPr>
            <p:ph idx="1"/>
          </p:nvPr>
        </p:nvPicPr>
        <p:blipFill>
          <a:blip r:embed="rId2"/>
          <a:srcRect t="-51030" b="-51030"/>
          <a:stretch>
            <a:fillRect/>
          </a:stretch>
        </p:blipFill>
        <p:spPr>
          <a:xfrm>
            <a:off x="914400" y="1600200"/>
            <a:ext cx="7315200" cy="4023078"/>
          </a:xfrm>
        </p:spPr>
      </p:pic>
      <p:sp>
        <p:nvSpPr>
          <p:cNvPr id="6" name="Right Arrow 5">
            <a:hlinkClick r:id="" action="ppaction://hlinkshowjump?jump=nextslide"/>
          </p:cNvPr>
          <p:cNvSpPr/>
          <p:nvPr/>
        </p:nvSpPr>
        <p:spPr>
          <a:xfrm>
            <a:off x="7924800" y="609600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Left Arrow 6">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510658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Two </a:t>
            </a:r>
            <a:r>
              <a:rPr lang="en-US" dirty="0" smtClean="0"/>
              <a:t>course </a:t>
            </a:r>
            <a:r>
              <a:rPr lang="en-US" dirty="0" smtClean="0"/>
              <a:t>prerequisite with links</a:t>
            </a:r>
            <a:endParaRPr lang="en-US" dirty="0"/>
          </a:p>
        </p:txBody>
      </p:sp>
      <p:pic>
        <p:nvPicPr>
          <p:cNvPr id="8" name="Content Placeholder 7" descr="prereq REL200.tiff"/>
          <p:cNvPicPr>
            <a:picLocks noGrp="1" noChangeAspect="1"/>
          </p:cNvPicPr>
          <p:nvPr>
            <p:ph idx="1"/>
          </p:nvPr>
        </p:nvPicPr>
        <p:blipFill>
          <a:blip r:embed="rId2"/>
          <a:srcRect t="-50265" b="-50265"/>
          <a:stretch>
            <a:fillRect/>
          </a:stretch>
        </p:blipFill>
        <p:spPr>
          <a:xfrm>
            <a:off x="685800" y="1524000"/>
            <a:ext cx="7848600" cy="4316428"/>
          </a:xfrm>
        </p:spPr>
      </p:pic>
      <p:sp>
        <p:nvSpPr>
          <p:cNvPr id="6" name="Right Arrow 5">
            <a:hlinkClick r:id="" action="ppaction://hlinkshowjump?jump=nextslide"/>
          </p:cNvPr>
          <p:cNvSpPr/>
          <p:nvPr/>
        </p:nvSpPr>
        <p:spPr>
          <a:xfrm>
            <a:off x="7924800" y="609600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Left Arrow 6">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972998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Prerequisite text for catalog, no link</a:t>
            </a:r>
            <a:endParaRPr lang="en-US" dirty="0"/>
          </a:p>
        </p:txBody>
      </p:sp>
      <p:pic>
        <p:nvPicPr>
          <p:cNvPr id="8" name="Content Placeholder 7" descr="prereq RESP 200.tiff"/>
          <p:cNvPicPr>
            <a:picLocks noGrp="1" noChangeAspect="1"/>
          </p:cNvPicPr>
          <p:nvPr>
            <p:ph idx="1"/>
          </p:nvPr>
        </p:nvPicPr>
        <p:blipFill>
          <a:blip r:embed="rId2"/>
          <a:srcRect t="-73383" b="-73383"/>
          <a:stretch>
            <a:fillRect/>
          </a:stretch>
        </p:blipFill>
        <p:spPr>
          <a:xfrm>
            <a:off x="762000" y="1935457"/>
            <a:ext cx="7620000" cy="4190706"/>
          </a:xfrm>
        </p:spPr>
      </p:pic>
      <p:sp>
        <p:nvSpPr>
          <p:cNvPr id="6" name="Right Arrow 5">
            <a:hlinkClick r:id="" action="ppaction://hlinkshowjump?jump=nextslide"/>
          </p:cNvPr>
          <p:cNvSpPr/>
          <p:nvPr/>
        </p:nvSpPr>
        <p:spPr>
          <a:xfrm>
            <a:off x="7924800" y="609600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Left Arrow 6">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226022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of an incorrect entry</a:t>
            </a:r>
            <a:endParaRPr lang="en-US" dirty="0"/>
          </a:p>
        </p:txBody>
      </p:sp>
      <p:pic>
        <p:nvPicPr>
          <p:cNvPr id="6" name="Content Placeholder 5" descr="prereq_ENG256nonex.tiff"/>
          <p:cNvPicPr>
            <a:picLocks noGrp="1" noChangeAspect="1"/>
          </p:cNvPicPr>
          <p:nvPr>
            <p:ph idx="1"/>
          </p:nvPr>
        </p:nvPicPr>
        <p:blipFill>
          <a:blip r:embed="rId2"/>
          <a:srcRect t="-40107" b="-40107"/>
          <a:stretch>
            <a:fillRect/>
          </a:stretch>
        </p:blipFill>
        <p:spPr>
          <a:xfrm>
            <a:off x="228600" y="1676400"/>
            <a:ext cx="8867530" cy="4876800"/>
          </a:xfrm>
        </p:spPr>
      </p:pic>
      <p:sp>
        <p:nvSpPr>
          <p:cNvPr id="4" name="Left Arrow 3">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ight Arrow 4">
            <a:hlinkClick r:id="" action="ppaction://hlinkshowjump?jump=nextslide"/>
          </p:cNvPr>
          <p:cNvSpPr/>
          <p:nvPr/>
        </p:nvSpPr>
        <p:spPr>
          <a:xfrm>
            <a:off x="7924800" y="609600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533400" y="1905000"/>
            <a:ext cx="7696200" cy="646331"/>
          </a:xfrm>
          <a:prstGeom prst="rect">
            <a:avLst/>
          </a:prstGeom>
          <a:noFill/>
        </p:spPr>
        <p:txBody>
          <a:bodyPr wrap="square" rtlCol="0">
            <a:spAutoFit/>
          </a:bodyPr>
          <a:lstStyle/>
          <a:p>
            <a:r>
              <a:rPr lang="en-US" dirty="0" smtClean="0"/>
              <a:t>The links to ENG 102, 160 and 100 are shown first in the example below.  </a:t>
            </a:r>
          </a:p>
          <a:p>
            <a:r>
              <a:rPr lang="en-US" dirty="0" smtClean="0"/>
              <a:t>The catalog text begins with “</a:t>
            </a:r>
            <a:r>
              <a:rPr lang="en-US" dirty="0" err="1" smtClean="0"/>
              <a:t>Prerequisite(s</a:t>
            </a:r>
            <a:r>
              <a:rPr lang="en-US" dirty="0" smtClean="0"/>
              <a:t>):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Catalog text and links do not match</a:t>
            </a:r>
            <a:endParaRPr lang="en-US" dirty="0"/>
          </a:p>
        </p:txBody>
      </p:sp>
      <p:pic>
        <p:nvPicPr>
          <p:cNvPr id="6" name="Content Placeholder 5" descr="Prereq_ENG256explain.png"/>
          <p:cNvPicPr>
            <a:picLocks noGrp="1" noChangeAspect="1"/>
          </p:cNvPicPr>
          <p:nvPr>
            <p:ph idx="1"/>
          </p:nvPr>
        </p:nvPicPr>
        <p:blipFill>
          <a:blip r:embed="rId2"/>
          <a:srcRect t="-38332" b="-38332"/>
          <a:stretch>
            <a:fillRect/>
          </a:stretch>
        </p:blipFill>
        <p:spPr/>
      </p:pic>
      <p:sp>
        <p:nvSpPr>
          <p:cNvPr id="4" name="Left Arrow 3">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ight Arrow 4">
            <a:hlinkClick r:id="" action="ppaction://hlinkshowjump?jump=nextslide"/>
          </p:cNvPr>
          <p:cNvSpPr/>
          <p:nvPr/>
        </p:nvSpPr>
        <p:spPr>
          <a:xfrm>
            <a:off x="7924800" y="609600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le 6"/>
          <p:cNvSpPr>
            <a:spLocks noGrp="1"/>
          </p:cNvSpPr>
          <p:nvPr>
            <p:ph type="ctrTitle"/>
          </p:nvPr>
        </p:nvSpPr>
        <p:spPr>
          <a:xfrm>
            <a:off x="685800" y="2362200"/>
            <a:ext cx="7772400" cy="1470025"/>
          </a:xfrm>
        </p:spPr>
        <p:txBody>
          <a:bodyPr>
            <a:normAutofit/>
          </a:bodyPr>
          <a:lstStyle/>
          <a:p>
            <a:r>
              <a:rPr lang="en-US" sz="3000" dirty="0" smtClean="0">
                <a:latin typeface="+mn-lt"/>
                <a:ea typeface="+mn-ea"/>
                <a:cs typeface="+mn-cs"/>
              </a:rPr>
              <a:t>A test version of Curriculum Central is located at</a:t>
            </a:r>
          </a:p>
        </p:txBody>
      </p:sp>
      <p:sp>
        <p:nvSpPr>
          <p:cNvPr id="8" name="Subtitle 7"/>
          <p:cNvSpPr>
            <a:spLocks noGrp="1"/>
          </p:cNvSpPr>
          <p:nvPr>
            <p:ph type="subTitle" idx="1"/>
          </p:nvPr>
        </p:nvSpPr>
        <p:spPr>
          <a:xfrm>
            <a:off x="1371600" y="3352800"/>
            <a:ext cx="6629400" cy="1219200"/>
          </a:xfrm>
        </p:spPr>
        <p:txBody>
          <a:bodyPr>
            <a:normAutofit/>
          </a:bodyPr>
          <a:lstStyle/>
          <a:p>
            <a:r>
              <a:rPr lang="en-US" sz="3000" dirty="0" smtClean="0">
                <a:solidFill>
                  <a:schemeClr val="tx1"/>
                </a:solidFill>
                <a:hlinkClick r:id="rId3"/>
              </a:rPr>
              <a:t>http://cctest.its.hawaii.edu:8080/central/core/cas.jsp</a:t>
            </a:r>
            <a:endParaRPr lang="en-US" sz="3000" dirty="0" smtClean="0">
              <a:solidFill>
                <a:schemeClr val="tx1"/>
              </a:solidFill>
            </a:endParaRPr>
          </a:p>
        </p:txBody>
      </p:sp>
      <p:pic>
        <p:nvPicPr>
          <p:cNvPr id="10" name="Picture 9" descr="Iiwi-1.jpg"/>
          <p:cNvPicPr>
            <a:picLocks noChangeAspect="1"/>
          </p:cNvPicPr>
          <p:nvPr/>
        </p:nvPicPr>
        <p:blipFill>
          <a:blip r:embed="rId4" cstate="print"/>
          <a:stretch>
            <a:fillRect/>
          </a:stretch>
        </p:blipFill>
        <p:spPr>
          <a:xfrm>
            <a:off x="2708063" y="398274"/>
            <a:ext cx="3616537" cy="2192526"/>
          </a:xfrm>
          <a:prstGeom prst="rect">
            <a:avLst/>
          </a:prstGeom>
        </p:spPr>
      </p:pic>
      <p:sp>
        <p:nvSpPr>
          <p:cNvPr id="5" name="Left Arrow 4">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914400" y="4648200"/>
            <a:ext cx="7467600" cy="1200329"/>
          </a:xfrm>
          <a:prstGeom prst="rect">
            <a:avLst/>
          </a:prstGeom>
          <a:noFill/>
        </p:spPr>
        <p:txBody>
          <a:bodyPr wrap="square" rtlCol="0">
            <a:spAutoFit/>
          </a:bodyPr>
          <a:lstStyle/>
          <a:p>
            <a:r>
              <a:rPr lang="en-US" dirty="0" smtClean="0"/>
              <a:t>Members of ETEC 750B have been granted access to the database. </a:t>
            </a:r>
            <a:r>
              <a:rPr lang="en-US" dirty="0" smtClean="0"/>
              <a:t> Please </a:t>
            </a:r>
            <a:r>
              <a:rPr lang="en-US" dirty="0" smtClean="0"/>
              <a:t>contact </a:t>
            </a:r>
            <a:r>
              <a:rPr lang="en-US" dirty="0" smtClean="0">
                <a:hlinkClick r:id="rId5"/>
              </a:rPr>
              <a:t>spope@hawaii.edu</a:t>
            </a:r>
            <a:r>
              <a:rPr lang="en-US" dirty="0" smtClean="0"/>
              <a:t> if your access is not working for you when you enter your UH email address and your UH email password. </a:t>
            </a:r>
            <a:r>
              <a:rPr lang="en-US" dirty="0" smtClean="0"/>
              <a:t> </a:t>
            </a:r>
          </a:p>
          <a:p>
            <a:r>
              <a:rPr lang="en-US" dirty="0" err="1" smtClean="0"/>
              <a:t>Mahalo</a:t>
            </a:r>
            <a:r>
              <a:rPr lang="en-US" dirty="0" smtClean="0"/>
              <a:t>, Melissa and Susan</a:t>
            </a:r>
            <a:endParaRPr lang="en-US" dirty="0"/>
          </a:p>
        </p:txBody>
      </p:sp>
      <p:sp>
        <p:nvSpPr>
          <p:cNvPr id="9" name="Action Button: Information 8">
            <a:hlinkClick r:id="rId6" action="ppaction://hlinksldjump" highlightClick="1"/>
          </p:cNvPr>
          <p:cNvSpPr/>
          <p:nvPr/>
        </p:nvSpPr>
        <p:spPr>
          <a:xfrm>
            <a:off x="1371600" y="6248400"/>
            <a:ext cx="1981200" cy="280416"/>
          </a:xfrm>
          <a:prstGeom prst="actionButtonInformati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Table of Contents</a:t>
            </a:r>
            <a:endParaRPr lang="en-US" sz="1400" dirty="0"/>
          </a:p>
        </p:txBody>
      </p:sp>
    </p:spTree>
  </p:cSld>
  <p:clrMapOvr>
    <a:masterClrMapping/>
  </p:clrMapOvr>
  <p:transition spd="slow"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latin typeface="+mn-lt"/>
                <a:ea typeface="+mn-ea"/>
                <a:cs typeface="+mn-cs"/>
              </a:rPr>
              <a:t>What happens after Curriculum Central?</a:t>
            </a:r>
          </a:p>
        </p:txBody>
      </p:sp>
      <p:sp>
        <p:nvSpPr>
          <p:cNvPr id="3" name="Text Placeholder 2"/>
          <p:cNvSpPr>
            <a:spLocks noGrp="1"/>
          </p:cNvSpPr>
          <p:nvPr>
            <p:ph type="body" sz="quarter" idx="13"/>
          </p:nvPr>
        </p:nvSpPr>
        <p:spPr/>
        <p:txBody>
          <a:bodyPr/>
          <a:lstStyle/>
          <a:p>
            <a:pPr>
              <a:buNone/>
            </a:pPr>
            <a:r>
              <a:rPr lang="en-US" dirty="0" smtClean="0"/>
              <a:t>	</a:t>
            </a:r>
            <a:r>
              <a:rPr lang="en-US" sz="3000" dirty="0" smtClean="0"/>
              <a:t>Course changes made and approved in Curriculum Central will annually (each academic year) be reflected in the official college catalog and will be input into Banner, the UH ten-campus system registration database.</a:t>
            </a:r>
          </a:p>
          <a:p>
            <a:endParaRPr lang="en-US" sz="3000" dirty="0" smtClean="0"/>
          </a:p>
        </p:txBody>
      </p:sp>
      <p:sp>
        <p:nvSpPr>
          <p:cNvPr id="4" name="Right Arrow 3">
            <a:hlinkClick r:id="" action="ppaction://hlinkshowjump?jump=nextslide"/>
          </p:cNvPr>
          <p:cNvSpPr/>
          <p:nvPr/>
        </p:nvSpPr>
        <p:spPr>
          <a:xfrm>
            <a:off x="7924800" y="609600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Left Arrow 4">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ction Button: Information 5">
            <a:hlinkClick r:id="rId3" action="ppaction://hlinksldjump" highlightClick="1"/>
          </p:cNvPr>
          <p:cNvSpPr/>
          <p:nvPr/>
        </p:nvSpPr>
        <p:spPr>
          <a:xfrm>
            <a:off x="1371600" y="6248400"/>
            <a:ext cx="1981200" cy="280416"/>
          </a:xfrm>
          <a:prstGeom prst="actionButtonInformati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Table of Contents</a:t>
            </a:r>
            <a:endParaRPr lang="en-US" sz="1400" dirty="0"/>
          </a:p>
        </p:txBody>
      </p:sp>
    </p:spTree>
  </p:cSld>
  <p:clrMapOvr>
    <a:masterClrMapping/>
  </p:clrMapOvr>
  <mc:AlternateContent>
    <mc:Choice xmlns="" xmlns:a="http://schemas.openxmlformats.org/drawingml/2006/main" xmlns:r="http://schemas.openxmlformats.org/officeDocument/2006/relationships" xmlns:p="http://schemas.openxmlformats.org/presentationml/2006/main" xmlns:p14="http://schemas.microsoft.com/office/powerpoint/2010/main" xmlns:mc="http://schemas.openxmlformats.org/markup-compatibility/2006" xmlns:mv="urn:schemas-microsoft-com:mac:vml"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Purposes of a course outline database</a:t>
            </a:r>
            <a:endParaRPr lang="en-US" dirty="0"/>
          </a:p>
        </p:txBody>
      </p:sp>
      <p:sp>
        <p:nvSpPr>
          <p:cNvPr id="3" name="Text Placeholder 2"/>
          <p:cNvSpPr>
            <a:spLocks noGrp="1"/>
          </p:cNvSpPr>
          <p:nvPr>
            <p:ph type="body" sz="quarter" idx="13"/>
          </p:nvPr>
        </p:nvSpPr>
        <p:spPr/>
        <p:txBody>
          <a:bodyPr/>
          <a:lstStyle/>
          <a:p>
            <a:r>
              <a:rPr lang="en-US" dirty="0" smtClean="0"/>
              <a:t>Create and archive course outlines to provide documentation to accreditation teams as well as other campuses in the UH system</a:t>
            </a:r>
          </a:p>
          <a:p>
            <a:r>
              <a:rPr lang="en-US" dirty="0" smtClean="0"/>
              <a:t>Provide official information for college catalog</a:t>
            </a:r>
          </a:p>
          <a:p>
            <a:r>
              <a:rPr lang="en-US" dirty="0" smtClean="0"/>
              <a:t>Provide accurate information for registration system</a:t>
            </a:r>
            <a:endParaRPr lang="en-US" dirty="0"/>
          </a:p>
        </p:txBody>
      </p:sp>
      <p:sp>
        <p:nvSpPr>
          <p:cNvPr id="4" name="Right Arrow 3">
            <a:hlinkClick r:id="" action="ppaction://hlinkshowjump?jump=nextslide"/>
          </p:cNvPr>
          <p:cNvSpPr/>
          <p:nvPr/>
        </p:nvSpPr>
        <p:spPr>
          <a:xfrm>
            <a:off x="7924800" y="609600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Left Arrow 4">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ction Button: Information 5">
            <a:hlinkClick r:id="rId3" action="ppaction://hlinksldjump" highlightClick="1"/>
          </p:cNvPr>
          <p:cNvSpPr/>
          <p:nvPr/>
        </p:nvSpPr>
        <p:spPr>
          <a:xfrm>
            <a:off x="1371600" y="6248400"/>
            <a:ext cx="1981200" cy="280416"/>
          </a:xfrm>
          <a:prstGeom prst="actionButtonInformati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Table of Contents</a:t>
            </a:r>
            <a:endParaRPr lang="en-US" sz="1400" dirty="0"/>
          </a:p>
        </p:txBody>
      </p:sp>
    </p:spTree>
  </p:cSld>
  <p:clrMapOvr>
    <a:masterClrMapping/>
  </p:clrMapOvr>
  <mc:AlternateContent>
    <mc:Choice xmlns="" xmlns:a="http://schemas.openxmlformats.org/drawingml/2006/main" xmlns:r="http://schemas.openxmlformats.org/officeDocument/2006/relationships" xmlns:p="http://schemas.openxmlformats.org/presentationml/2006/main" xmlns:p14="http://schemas.microsoft.com/office/powerpoint/2010/main" xmlns:mc="http://schemas.openxmlformats.org/markup-compatibility/2006" xmlns:mv="urn:schemas-microsoft-com:mac:vml"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Approval Process</a:t>
            </a:r>
            <a:endParaRPr lang="en-US" dirty="0"/>
          </a:p>
        </p:txBody>
      </p:sp>
      <p:pic>
        <p:nvPicPr>
          <p:cNvPr id="4" name="Content Placeholder 3"/>
          <p:cNvPicPr>
            <a:picLocks noGrp="1" noChangeAspect="1"/>
          </p:cNvPicPr>
          <p:nvPr>
            <p:ph idx="1"/>
          </p:nvPr>
        </p:nvPicPr>
        <p:blipFill>
          <a:blip r:embed="rId3"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457200" y="2133600"/>
            <a:ext cx="8518992" cy="3345515"/>
          </a:xfrm>
        </p:spPr>
      </p:pic>
      <p:sp>
        <p:nvSpPr>
          <p:cNvPr id="5" name="Right Arrow 4">
            <a:hlinkClick r:id="" action="ppaction://hlinkshowjump?jump=nextslide"/>
          </p:cNvPr>
          <p:cNvSpPr/>
          <p:nvPr/>
        </p:nvSpPr>
        <p:spPr>
          <a:xfrm>
            <a:off x="7924800" y="609600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Left Arrow 5">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ction Button: Information 9">
            <a:hlinkClick r:id="rId4" action="ppaction://hlinksldjump" highlightClick="1"/>
          </p:cNvPr>
          <p:cNvSpPr/>
          <p:nvPr/>
        </p:nvSpPr>
        <p:spPr>
          <a:xfrm>
            <a:off x="1371600" y="6248400"/>
            <a:ext cx="1981200" cy="280416"/>
          </a:xfrm>
          <a:prstGeom prst="actionButtonInformati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Table of Contents</a:t>
            </a:r>
            <a:endParaRPr lang="en-US" sz="1400"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90612370"/>
      </p:ext>
    </p:extLst>
  </p:cSld>
  <p:clrMapOvr>
    <a:masterClrMapping/>
  </p:clrMapOvr>
  <mc:AlternateContent>
    <mc:Choice xmlns="" xmlns:a="http://schemas.openxmlformats.org/drawingml/2006/main" xmlns:r="http://schemas.openxmlformats.org/officeDocument/2006/relationships" xmlns:p="http://schemas.openxmlformats.org/presentationml/2006/main" xmlns:p14="http://schemas.microsoft.com/office/powerpoint/2010/main" xmlns:mc="http://schemas.openxmlformats.org/markup-compatibility/2006" xmlns:mv="urn:schemas-microsoft-com:mac:vml"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Imagine . . . </a:t>
            </a:r>
            <a:endParaRPr lang="en-US" dirty="0"/>
          </a:p>
        </p:txBody>
      </p:sp>
      <p:sp>
        <p:nvSpPr>
          <p:cNvPr id="3" name="Content Placeholder 2"/>
          <p:cNvSpPr>
            <a:spLocks noGrp="1"/>
          </p:cNvSpPr>
          <p:nvPr>
            <p:ph idx="1"/>
          </p:nvPr>
        </p:nvSpPr>
        <p:spPr/>
        <p:txBody>
          <a:bodyPr/>
          <a:lstStyle/>
          <a:p>
            <a:r>
              <a:rPr lang="en-US" dirty="0" smtClean="0"/>
              <a:t>Your degree/certificate program is changing</a:t>
            </a:r>
          </a:p>
          <a:p>
            <a:r>
              <a:rPr lang="en-US" dirty="0" smtClean="0"/>
              <a:t>You have a consistently low enrolled course</a:t>
            </a:r>
          </a:p>
          <a:p>
            <a:r>
              <a:rPr lang="en-US" dirty="0" smtClean="0"/>
              <a:t>You no longer have a qualified content expert</a:t>
            </a:r>
          </a:p>
          <a:p>
            <a:r>
              <a:rPr lang="en-US" dirty="0" smtClean="0"/>
              <a:t>You don’t have time to update the outline before the accreditation team visit</a:t>
            </a:r>
          </a:p>
          <a:p>
            <a:r>
              <a:rPr lang="en-US" dirty="0" smtClean="0">
                <a:solidFill>
                  <a:srgbClr val="FF0000"/>
                </a:solidFill>
              </a:rPr>
              <a:t>Make the course inactive!!!</a:t>
            </a:r>
          </a:p>
          <a:p>
            <a:r>
              <a:rPr lang="en-US" dirty="0" smtClean="0">
                <a:solidFill>
                  <a:srgbClr val="FF0000"/>
                </a:solidFill>
              </a:rPr>
              <a:t>One year grace period = breathing space !!!</a:t>
            </a:r>
            <a:endParaRPr lang="en-US" dirty="0">
              <a:solidFill>
                <a:srgbClr val="FF0000"/>
              </a:solidFill>
            </a:endParaRPr>
          </a:p>
        </p:txBody>
      </p:sp>
      <p:sp>
        <p:nvSpPr>
          <p:cNvPr id="5" name="Right Arrow 4">
            <a:hlinkClick r:id="" action="ppaction://hlinkshowjump?jump=nextslide"/>
          </p:cNvPr>
          <p:cNvSpPr/>
          <p:nvPr/>
        </p:nvSpPr>
        <p:spPr>
          <a:xfrm>
            <a:off x="7924800" y="6096000"/>
            <a:ext cx="9144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Left Arrow 5">
            <a:hlinkClick r:id="" action="ppaction://hlinkshowjump?jump=previousslide"/>
          </p:cNvPr>
          <p:cNvSpPr/>
          <p:nvPr/>
        </p:nvSpPr>
        <p:spPr>
          <a:xfrm>
            <a:off x="304800" y="6071016"/>
            <a:ext cx="914400" cy="609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Imagine_revised.mp3">
            <a:hlinkClick r:id="" action="ppaction://media"/>
          </p:cNvPr>
          <p:cNvPicPr>
            <a:picLocks noChangeAspect="1"/>
          </p:cNvPicPr>
          <p:nvPr>
            <a:audioFile r:link="rId1"/>
            <p:extLst>
              <p:ext uri="{DAA4B4D4-6D71-4841-9C94-3DE7FCFB9230}">
                <p14:media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r:embed="rId4"/>
              </p:ext>
            </p:extLst>
          </p:nvPr>
        </p:nvPicPr>
        <p:blipFill>
          <a:blip r:embed="rId5" cstate="print"/>
          <a:stretch>
            <a:fillRect/>
          </a:stretch>
        </p:blipFill>
        <p:spPr>
          <a:xfrm>
            <a:off x="1524000" y="609600"/>
            <a:ext cx="609600" cy="609600"/>
          </a:xfrm>
          <a:prstGeom prst="rect">
            <a:avLst/>
          </a:prstGeom>
        </p:spPr>
      </p:pic>
      <p:sp>
        <p:nvSpPr>
          <p:cNvPr id="8" name="Action Button: Information 7">
            <a:hlinkClick r:id="rId6" action="ppaction://hlinksldjump" highlightClick="1"/>
          </p:cNvPr>
          <p:cNvSpPr/>
          <p:nvPr/>
        </p:nvSpPr>
        <p:spPr>
          <a:xfrm>
            <a:off x="1371600" y="6248400"/>
            <a:ext cx="1981200" cy="280416"/>
          </a:xfrm>
          <a:prstGeom prst="actionButtonInformati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t>Table of Contents</a:t>
            </a:r>
            <a:endParaRPr lang="en-US" sz="1400" dirty="0"/>
          </a:p>
        </p:txBody>
      </p:sp>
    </p:spTree>
  </p:cSld>
  <p:clrMapOvr>
    <a:masterClrMapping/>
  </p:clrMapOvr>
  <mc:AlternateContent>
    <mc:Choice xmlns="" xmlns:a="http://schemas.openxmlformats.org/drawingml/2006/main" xmlns:r="http://schemas.openxmlformats.org/officeDocument/2006/relationships" xmlns:p="http://schemas.openxmlformats.org/presentationml/2006/main" xmlns:p14="http://schemas.microsoft.com/office/powerpoint/2010/main" xmlns:mc="http://schemas.openxmlformats.org/markup-compatibility/2006" xmlns:mv="urn:schemas-microsoft-com:mac:vml" Requires="p14">
      <p:transition spd="slow" p14:dur="2000" advClick="0"/>
    </mc:Choice>
    <mc:Fallback>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2300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3700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4900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6700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8600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mediacall" presetSubtype="0" fill="hold" nodeType="withEffect">
                                  <p:stCondLst>
                                    <p:cond delay="0"/>
                                  </p:stCondLst>
                                  <p:childTnLst>
                                    <p:cmd type="call" cmd="playFrom(0.0)">
                                      <p:cBhvr>
                                        <p:cTn id="18" dur="98575"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9" fill="hold" display="0">
                  <p:stCondLst>
                    <p:cond delay="indefinite"/>
                  </p:stCondLst>
                  <p:endCondLst>
                    <p:cond evt="onStopAudio" delay="0">
                      <p:tgtEl>
                        <p:sldTgt/>
                      </p:tgtEl>
                    </p:cond>
                  </p:endCondLst>
                </p:cTn>
                <p:tgtEl>
                  <p:spTgt spid="7"/>
                </p:tgtEl>
              </p:cMediaNode>
            </p:audio>
          </p:childTnLst>
        </p:cTn>
      </p:par>
    </p:tnLst>
    <p:bldLst>
      <p:bldP spid="3" grpId="0" uiExpand="1"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2163</TotalTime>
  <Words>2392</Words>
  <Application>Microsoft Macintosh PowerPoint</Application>
  <PresentationFormat>On-screen Show (4:3)</PresentationFormat>
  <Paragraphs>279</Paragraphs>
  <Slides>58</Slides>
  <Notes>37</Notes>
  <HiddenSlides>0</HiddenSlides>
  <MMClips>2</MMClips>
  <ScaleCrop>false</ScaleCrop>
  <HeadingPairs>
    <vt:vector size="4" baseType="variant">
      <vt:variant>
        <vt:lpstr>Design Template</vt:lpstr>
      </vt:variant>
      <vt:variant>
        <vt:i4>1</vt:i4>
      </vt:variant>
      <vt:variant>
        <vt:lpstr>Slide Titles</vt:lpstr>
      </vt:variant>
      <vt:variant>
        <vt:i4>58</vt:i4>
      </vt:variant>
    </vt:vector>
  </HeadingPairs>
  <TitlesOfParts>
    <vt:vector size="59" baseType="lpstr">
      <vt:lpstr>Office Theme</vt:lpstr>
      <vt:lpstr>Curriculum Central</vt:lpstr>
      <vt:lpstr>Table of Contents</vt:lpstr>
      <vt:lpstr>Our Intended Audience</vt:lpstr>
      <vt:lpstr>Purpose of this Demonstration</vt:lpstr>
      <vt:lpstr>Purpose of this module</vt:lpstr>
      <vt:lpstr>What happens after Curriculum Central?</vt:lpstr>
      <vt:lpstr>Purposes of a course outline database</vt:lpstr>
      <vt:lpstr>Approval Process</vt:lpstr>
      <vt:lpstr>Imagine . . . </vt:lpstr>
      <vt:lpstr>Inactive Course Proposal</vt:lpstr>
      <vt:lpstr>Instructional Process (Inactive Course)</vt:lpstr>
      <vt:lpstr>Slide 12</vt:lpstr>
      <vt:lpstr>Course Proposal from a skeleton / shell</vt:lpstr>
      <vt:lpstr>Instructional Process (skeleton/shell)</vt:lpstr>
      <vt:lpstr>Instructional Process (skeleton/shell)</vt:lpstr>
      <vt:lpstr>General Education Student Learning Outcomes (GE SLOs)</vt:lpstr>
      <vt:lpstr>GE SLO example 1</vt:lpstr>
      <vt:lpstr>GE SLO example 2</vt:lpstr>
      <vt:lpstr>GE SLO example 3</vt:lpstr>
      <vt:lpstr>GE SLO example 4</vt:lpstr>
      <vt:lpstr>GE SLO example 5</vt:lpstr>
      <vt:lpstr>Correctly entered GE SLO</vt:lpstr>
      <vt:lpstr>Slide 23</vt:lpstr>
      <vt:lpstr>Slide 24</vt:lpstr>
      <vt:lpstr>Slide 25</vt:lpstr>
      <vt:lpstr>Three Ways to Enter Course Competencies</vt:lpstr>
      <vt:lpstr>Course Competencies</vt:lpstr>
      <vt:lpstr>Competency Examples</vt:lpstr>
      <vt:lpstr>Single Competency</vt:lpstr>
      <vt:lpstr>Multiple Competencies</vt:lpstr>
      <vt:lpstr>Multiple Competencies</vt:lpstr>
      <vt:lpstr>Vocational courses sometimes require many many more competencies!</vt:lpstr>
      <vt:lpstr>Complete Course Outline from scratch</vt:lpstr>
      <vt:lpstr>Instructional Process (course content)</vt:lpstr>
      <vt:lpstr>Examples of course outlines with content listed as 10% or less</vt:lpstr>
      <vt:lpstr>Slide 36</vt:lpstr>
      <vt:lpstr>Slide 37</vt:lpstr>
      <vt:lpstr>Examples of Course Outlines with Content listed week by week</vt:lpstr>
      <vt:lpstr>Slide 39</vt:lpstr>
      <vt:lpstr>Slide 40</vt:lpstr>
      <vt:lpstr>Slide 41</vt:lpstr>
      <vt:lpstr>Examples of Courses with incorrect Content (more than 10% of the course per topic)</vt:lpstr>
      <vt:lpstr>Slide 43</vt:lpstr>
      <vt:lpstr>Slide 44</vt:lpstr>
      <vt:lpstr>Slide 45</vt:lpstr>
      <vt:lpstr>Slide 46</vt:lpstr>
      <vt:lpstr>What feedback should Tracie give to Rob about his content course?</vt:lpstr>
      <vt:lpstr>Slide 48</vt:lpstr>
      <vt:lpstr>Slide 49</vt:lpstr>
      <vt:lpstr>Slide 50</vt:lpstr>
      <vt:lpstr>Course Prerequisites</vt:lpstr>
      <vt:lpstr>Prerequisite(s) for catalog and links</vt:lpstr>
      <vt:lpstr>Single course prerequisite with link</vt:lpstr>
      <vt:lpstr>Two course prerequisite with links</vt:lpstr>
      <vt:lpstr>Prerequisite text for catalog, no link</vt:lpstr>
      <vt:lpstr>Example of an incorrect entry</vt:lpstr>
      <vt:lpstr>Catalog text and links do not match</vt:lpstr>
      <vt:lpstr>A test version of Curriculum Central is located at</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Melissa</dc:creator>
  <cp:lastModifiedBy>SPope</cp:lastModifiedBy>
  <cp:revision>156</cp:revision>
  <dcterms:created xsi:type="dcterms:W3CDTF">2012-03-11T03:02:53Z</dcterms:created>
  <dcterms:modified xsi:type="dcterms:W3CDTF">2012-03-11T06:34:22Z</dcterms:modified>
</cp:coreProperties>
</file>